
<file path=[Content_Types].xml><?xml version="1.0" encoding="utf-8"?>
<Types xmlns="http://schemas.openxmlformats.org/package/2006/content-types">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5"/>
  </p:notesMasterIdLst>
  <p:sldIdLst>
    <p:sldId id="256" r:id="rId2"/>
    <p:sldId id="257" r:id="rId3"/>
    <p:sldId id="344" r:id="rId4"/>
    <p:sldId id="350" r:id="rId5"/>
    <p:sldId id="351" r:id="rId6"/>
    <p:sldId id="356" r:id="rId7"/>
    <p:sldId id="355" r:id="rId8"/>
    <p:sldId id="354" r:id="rId9"/>
    <p:sldId id="353" r:id="rId10"/>
    <p:sldId id="352" r:id="rId11"/>
    <p:sldId id="349" r:id="rId12"/>
    <p:sldId id="263" r:id="rId13"/>
    <p:sldId id="265" r:id="rId14"/>
    <p:sldId id="345" r:id="rId15"/>
    <p:sldId id="346" r:id="rId16"/>
    <p:sldId id="347" r:id="rId17"/>
    <p:sldId id="348" r:id="rId18"/>
    <p:sldId id="317" r:id="rId19"/>
    <p:sldId id="273" r:id="rId20"/>
    <p:sldId id="268" r:id="rId21"/>
    <p:sldId id="318" r:id="rId22"/>
    <p:sldId id="319" r:id="rId23"/>
    <p:sldId id="320" r:id="rId24"/>
    <p:sldId id="271" r:id="rId25"/>
    <p:sldId id="321" r:id="rId26"/>
    <p:sldId id="276" r:id="rId27"/>
    <p:sldId id="322" r:id="rId28"/>
    <p:sldId id="323" r:id="rId29"/>
    <p:sldId id="279" r:id="rId30"/>
    <p:sldId id="280" r:id="rId31"/>
    <p:sldId id="343" r:id="rId32"/>
    <p:sldId id="324" r:id="rId33"/>
    <p:sldId id="325" r:id="rId34"/>
    <p:sldId id="326" r:id="rId35"/>
    <p:sldId id="284" r:id="rId36"/>
    <p:sldId id="285" r:id="rId37"/>
    <p:sldId id="327" r:id="rId38"/>
    <p:sldId id="315" r:id="rId39"/>
    <p:sldId id="342" r:id="rId40"/>
    <p:sldId id="287" r:id="rId41"/>
    <p:sldId id="288" r:id="rId42"/>
    <p:sldId id="289" r:id="rId43"/>
    <p:sldId id="290" r:id="rId44"/>
    <p:sldId id="362" r:id="rId45"/>
    <p:sldId id="291" r:id="rId46"/>
    <p:sldId id="364" r:id="rId47"/>
    <p:sldId id="328" r:id="rId48"/>
    <p:sldId id="329" r:id="rId49"/>
    <p:sldId id="294" r:id="rId50"/>
    <p:sldId id="330" r:id="rId51"/>
    <p:sldId id="296" r:id="rId52"/>
    <p:sldId id="297" r:id="rId53"/>
    <p:sldId id="298" r:id="rId54"/>
    <p:sldId id="299" r:id="rId55"/>
    <p:sldId id="361" r:id="rId56"/>
    <p:sldId id="365" r:id="rId57"/>
    <p:sldId id="300" r:id="rId58"/>
    <p:sldId id="331" r:id="rId59"/>
    <p:sldId id="302" r:id="rId60"/>
    <p:sldId id="303" r:id="rId61"/>
    <p:sldId id="332" r:id="rId62"/>
    <p:sldId id="333" r:id="rId63"/>
    <p:sldId id="334" r:id="rId64"/>
    <p:sldId id="335" r:id="rId65"/>
    <p:sldId id="336" r:id="rId66"/>
    <p:sldId id="337" r:id="rId67"/>
    <p:sldId id="338" r:id="rId68"/>
    <p:sldId id="339" r:id="rId69"/>
    <p:sldId id="340" r:id="rId70"/>
    <p:sldId id="359" r:id="rId71"/>
    <p:sldId id="341" r:id="rId72"/>
    <p:sldId id="360" r:id="rId73"/>
    <p:sldId id="316" r:id="rId7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249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4664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5781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5254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8762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3580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6415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298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7624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1801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62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8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drive.google.com/open?id=1OmsVpE-xiXrb2O9Tfrb6BwxXpM98EaaznJb3l6KBZpw"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hyperlink" Target="https://sites.google.com/site/miyminimichoel/molad-calculator" TargetMode="External"/><Relationship Id="rId4" Type="http://schemas.openxmlformats.org/officeDocument/2006/relationships/hyperlink" Target="Calculator.xlsx"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drive.google.com/open?id=0B1_EiCPi0cabd0RPa1R2bFdGLUU"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year’s calendar</a:t>
            </a:r>
            <a:endParaRPr/>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rPr>
              <a:t>How 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6</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Determine the Torah readings.</a:t>
            </a:r>
          </a:p>
          <a:p>
            <a:pPr>
              <a:spcBef>
                <a:spcPts val="600"/>
              </a:spcBef>
            </a:pPr>
            <a:r>
              <a:rPr lang="en-US" dirty="0" smtClean="0">
                <a:solidFill>
                  <a:schemeClr val="tx1"/>
                </a:solidFill>
              </a:rPr>
              <a:t>Now that the calendar is set up, we can see how many weekly Torah readings are needed.</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 </a:t>
            </a:r>
            <a:r>
              <a:rPr lang="he-IL" dirty="0" smtClean="0">
                <a:solidFill>
                  <a:schemeClr val="tx1"/>
                </a:solidFill>
              </a:rPr>
              <a:t>קדמונים</a:t>
            </a:r>
            <a:r>
              <a:rPr lang="en-US" dirty="0" smtClean="0">
                <a:solidFill>
                  <a:schemeClr val="tx1"/>
                </a:solidFill>
              </a:rPr>
              <a:t> gave some rules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the </a:t>
            </a:r>
            <a:r>
              <a:rPr lang="en-US" dirty="0" err="1" smtClean="0">
                <a:solidFill>
                  <a:schemeClr val="tx1"/>
                </a:solidFill>
              </a:rPr>
              <a:t>Golus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p>
          <a:p>
            <a:pPr>
              <a:spcBef>
                <a:spcPts val="1200"/>
              </a:spcBef>
              <a:buClr>
                <a:srgbClr val="000000"/>
              </a:buClr>
              <a:buFont typeface="Arial"/>
              <a:buAutoNum type="alphaUcPeriod"/>
            </a:pPr>
            <a:r>
              <a:rPr lang="en-US" dirty="0" smtClean="0">
                <a:solidFill>
                  <a:srgbClr val="000000"/>
                </a:solidFill>
                <a:highlight>
                  <a:srgbClr val="FFFF00"/>
                </a:highlight>
              </a:rPr>
              <a:t>Days and months</a:t>
            </a:r>
          </a:p>
          <a:p>
            <a:pPr>
              <a:spcBef>
                <a:spcPts val="1200"/>
              </a:spcBef>
              <a:buClr>
                <a:srgbClr val="000000"/>
              </a:buClr>
              <a:buFont typeface="Arial"/>
              <a:buAutoNum type="alphaUcPeriod"/>
            </a:pPr>
            <a:r>
              <a:rPr lang="en" dirty="0" smtClean="0">
                <a:solidFill>
                  <a:srgbClr val="000000"/>
                </a:solidFill>
              </a:rPr>
              <a:t>Yomim </a:t>
            </a:r>
            <a:r>
              <a:rPr lang="en" dirty="0">
                <a:solidFill>
                  <a:srgbClr val="000000"/>
                </a:solidFill>
              </a:rPr>
              <a:t>Tovim and Sidros</a:t>
            </a:r>
            <a:endParaRPr dirty="0">
              <a:solidFill>
                <a:srgbClr val="000000"/>
              </a:solidFill>
            </a:endParaRPr>
          </a:p>
        </p:txBody>
      </p:sp>
    </p:spTree>
    <p:extLst>
      <p:ext uri="{BB962C8B-B14F-4D97-AF65-F5344CB8AC3E}">
        <p14:creationId xmlns:p14="http://schemas.microsoft.com/office/powerpoint/2010/main" val="25027973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Let’s go through 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US" dirty="0">
                <a:solidFill>
                  <a:srgbClr val="000000"/>
                </a:solidFill>
              </a:rPr>
              <a:t>Calculate the calendar for a </a:t>
            </a:r>
            <a:r>
              <a:rPr lang="en-US" dirty="0" smtClean="0">
                <a:solidFill>
                  <a:srgbClr val="000000"/>
                </a:solidFill>
              </a:rPr>
              <a:t>year</a:t>
            </a:r>
            <a:r>
              <a:rPr lang="en" dirty="0" smtClean="0">
                <a:solidFill>
                  <a:srgbClr val="000000"/>
                </a:solidFill>
              </a:rPr>
              <a:t>.</a:t>
            </a:r>
            <a:endParaRPr dirty="0">
              <a:solidFill>
                <a:srgbClr val="000000"/>
              </a:solidFill>
            </a:endParaRPr>
          </a:p>
          <a:p>
            <a:pPr>
              <a:spcBef>
                <a:spcPts val="1600"/>
              </a:spcBef>
              <a:buClr>
                <a:srgbClr val="000000"/>
              </a:buClr>
              <a:buFont typeface="Arial"/>
              <a:buAutoNum type="arabicParenR"/>
            </a:pPr>
            <a:r>
              <a:rPr lang="en-US" dirty="0" smtClean="0">
                <a:solidFill>
                  <a:srgbClr val="000000"/>
                </a:solidFill>
                <a:highlight>
                  <a:srgbClr val="FFFF00"/>
                </a:highlight>
              </a:rPr>
              <a:t>Introduction – how to calculate</a:t>
            </a:r>
          </a:p>
          <a:p>
            <a:pPr lvl="0">
              <a:buClr>
                <a:srgbClr val="000000"/>
              </a:buClr>
              <a:buAutoNum type="arabicParenR"/>
            </a:pPr>
            <a:r>
              <a:rPr lang="en-US" dirty="0" err="1">
                <a:solidFill>
                  <a:srgbClr val="000000"/>
                </a:solidFill>
              </a:rPr>
              <a:t>Peshuta</a:t>
            </a:r>
            <a:r>
              <a:rPr lang="en-US" dirty="0">
                <a:solidFill>
                  <a:srgbClr val="000000"/>
                </a:solidFill>
              </a:rPr>
              <a:t> or </a:t>
            </a:r>
            <a:r>
              <a:rPr lang="en-US" dirty="0" err="1">
                <a:solidFill>
                  <a:srgbClr val="000000"/>
                </a:solidFill>
              </a:rPr>
              <a:t>m’uberes</a:t>
            </a:r>
            <a:r>
              <a:rPr lang="en-US" dirty="0">
                <a:solidFill>
                  <a:srgbClr val="000000"/>
                </a:solidFill>
              </a:rPr>
              <a:t>?</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the molad</a:t>
            </a:r>
            <a:br>
              <a:rPr lang="en" dirty="0" smtClean="0">
                <a:solidFill>
                  <a:srgbClr val="000000"/>
                </a:solidFill>
              </a:rPr>
            </a:br>
            <a:r>
              <a:rPr lang="en" dirty="0" smtClean="0">
                <a:solidFill>
                  <a:srgbClr val="000000"/>
                </a:solidFill>
              </a:rPr>
              <a:t>- for Rosh Hashanah this year</a:t>
            </a:r>
            <a:br>
              <a:rPr lang="en" dirty="0" smtClean="0">
                <a:solidFill>
                  <a:srgbClr val="000000"/>
                </a:solidFill>
              </a:rPr>
            </a:br>
            <a:r>
              <a:rPr lang="en" dirty="0" smtClean="0">
                <a:solidFill>
                  <a:srgbClr val="000000"/>
                </a:solidFill>
              </a:rPr>
              <a:t>- and for next year</a:t>
            </a:r>
            <a:endParaRPr dirty="0" smtClean="0">
              <a:solidFill>
                <a:srgbClr val="000000"/>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the four dechiyos</a:t>
            </a:r>
            <a:endParaRPr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8095454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000000"/>
                </a:solidFill>
              </a:rPr>
              <a:t>How to calculate</a:t>
            </a:r>
            <a:endParaRPr b="1" dirty="0">
              <a:solidFill>
                <a:srgbClr val="000000"/>
              </a:solidFill>
            </a:endParaRPr>
          </a:p>
          <a:p>
            <a:pPr marL="285750" indent="-285750">
              <a:spcBef>
                <a:spcPts val="1600"/>
              </a:spcBef>
              <a:buClr>
                <a:schemeClr val="dk1"/>
              </a:buClr>
              <a:buSzPts val="1100"/>
            </a:pPr>
            <a:r>
              <a:rPr lang="en" dirty="0">
                <a:solidFill>
                  <a:srgbClr val="000000"/>
                </a:solidFill>
              </a:rPr>
              <a:t>We 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(reversed </a:t>
            </a:r>
            <a:r>
              <a:rPr lang="en" dirty="0">
                <a:solidFill>
                  <a:srgbClr val="000000"/>
                </a:solidFill>
              </a:rPr>
              <a:t>order in </a:t>
            </a:r>
            <a:r>
              <a:rPr lang="en" dirty="0" smtClean="0">
                <a:solidFill>
                  <a:srgbClr val="000000"/>
                </a:solidFill>
              </a:rPr>
              <a:t>Hebrew).</a:t>
            </a:r>
          </a:p>
          <a:p>
            <a:pPr marL="285750" indent="-285750">
              <a:spcBef>
                <a:spcPts val="1600"/>
              </a:spcBef>
              <a:buClr>
                <a:schemeClr val="dk1"/>
              </a:buClr>
              <a:buSzPts val="1100"/>
            </a:pPr>
            <a:r>
              <a:rPr lang="en" dirty="0" smtClean="0">
                <a:solidFill>
                  <a:srgbClr val="000000"/>
                </a:solidFill>
              </a:rPr>
              <a:t>The hours </a:t>
            </a:r>
            <a:r>
              <a:rPr lang="en" dirty="0">
                <a:solidFill>
                  <a:srgbClr val="000000"/>
                </a:solidFill>
              </a:rPr>
              <a:t>are </a:t>
            </a:r>
            <a:r>
              <a:rPr lang="en" dirty="0" smtClean="0">
                <a:solidFill>
                  <a:srgbClr val="000000"/>
                </a:solidFill>
              </a:rPr>
              <a:t>measured </a:t>
            </a:r>
            <a:r>
              <a:rPr lang="en" dirty="0">
                <a:solidFill>
                  <a:srgbClr val="000000"/>
                </a:solidFill>
              </a:rPr>
              <a:t>from 6 </a:t>
            </a:r>
            <a:r>
              <a:rPr lang="en" dirty="0" smtClean="0">
                <a:solidFill>
                  <a:srgbClr val="000000"/>
                </a:solidFill>
              </a:rPr>
              <a:t>pm, so 18 = 12 noon, etc.</a:t>
            </a:r>
          </a:p>
          <a:p>
            <a:pPr marL="285750" indent="-285750">
              <a:spcBef>
                <a:spcPts val="1600"/>
              </a:spcBef>
              <a:buClr>
                <a:schemeClr val="dk1"/>
              </a:buClr>
              <a:buSzPts val="1100"/>
            </a:pPr>
            <a:r>
              <a:rPr lang="en" dirty="0">
                <a:solidFill>
                  <a:srgbClr val="000000"/>
                </a:solidFill>
              </a:rPr>
              <a:t>All our calculations will use this triplet of numbers.</a:t>
            </a:r>
          </a:p>
          <a:p>
            <a:pPr marL="285750" indent="-285750">
              <a:spcBef>
                <a:spcPts val="1600"/>
              </a:spcBef>
              <a:buClr>
                <a:schemeClr val="dk1"/>
              </a:buClr>
              <a:buSzPts val="1100"/>
            </a:pP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It</a:t>
            </a:r>
            <a:r>
              <a:rPr lang="en" dirty="0" smtClean="0">
                <a:solidFill>
                  <a:srgbClr val="000000"/>
                </a:solidFill>
              </a:rPr>
              <a:t> is enough to determine the time within the week.</a:t>
            </a:r>
          </a:p>
          <a:p>
            <a:pPr marL="285750" indent="-285750">
              <a:spcBef>
                <a:spcPts val="1600"/>
              </a:spcBef>
              <a:buClr>
                <a:schemeClr val="dk1"/>
              </a:buClr>
              <a:buSzPts val="1100"/>
            </a:pPr>
            <a:r>
              <a:rPr lang="en" dirty="0" smtClean="0">
                <a:solidFill>
                  <a:srgbClr val="000000"/>
                </a:solidFill>
              </a:rPr>
              <a:t>24 </a:t>
            </a:r>
            <a:r>
              <a:rPr lang="en" dirty="0">
                <a:solidFill>
                  <a:srgbClr val="000000"/>
                </a:solidFill>
              </a:rPr>
              <a:t>hours = </a:t>
            </a:r>
            <a:r>
              <a:rPr lang="en" dirty="0" smtClean="0">
                <a:solidFill>
                  <a:srgbClr val="000000"/>
                </a:solidFill>
              </a:rPr>
              <a:t>1 day</a:t>
            </a:r>
            <a:r>
              <a:rPr lang="en" dirty="0">
                <a:solidFill>
                  <a:srgbClr val="000000"/>
                </a:solidFill>
              </a:rPr>
              <a:t>, 1080 </a:t>
            </a:r>
            <a:r>
              <a:rPr lang="en" dirty="0" smtClean="0">
                <a:solidFill>
                  <a:srgbClr val="000000"/>
                </a:solidFill>
              </a:rPr>
              <a:t>chalakim (3⅓ sec.) </a:t>
            </a:r>
            <a:r>
              <a:rPr lang="en" dirty="0">
                <a:solidFill>
                  <a:srgbClr val="000000"/>
                </a:solidFill>
              </a:rPr>
              <a:t>= </a:t>
            </a:r>
            <a:r>
              <a:rPr lang="en" dirty="0" smtClean="0">
                <a:solidFill>
                  <a:srgbClr val="000000"/>
                </a:solidFill>
              </a:rPr>
              <a:t>1 hour</a:t>
            </a:r>
            <a:r>
              <a:rPr lang="en" dirty="0">
                <a:solidFill>
                  <a:srgbClr val="000000"/>
                </a:solidFill>
              </a:rPr>
              <a:t>. Just keep carrying</a:t>
            </a:r>
            <a:r>
              <a:rPr lang="en" dirty="0" smtClean="0">
                <a:solidFill>
                  <a:srgbClr val="000000"/>
                </a:solidFill>
              </a:rPr>
              <a:t>.</a:t>
            </a:r>
            <a:endParaRPr dirty="0">
              <a:solidFill>
                <a:srgbClr val="000000"/>
              </a:solidFill>
            </a:endParaRP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chalakim </a:t>
            </a:r>
            <a:r>
              <a:rPr lang="en" dirty="0" smtClean="0">
                <a:solidFill>
                  <a:schemeClr val="tx1"/>
                </a:solidFill>
              </a:rPr>
              <a:t>(</a:t>
            </a:r>
            <a:r>
              <a:rPr lang="he-IL" dirty="0">
                <a:solidFill>
                  <a:schemeClr val="tx1"/>
                </a:solidFill>
              </a:rPr>
              <a:t>ד, יח, תמג</a:t>
            </a:r>
            <a:r>
              <a:rPr lang="en" dirty="0">
                <a:solidFill>
                  <a:schemeClr val="tx1"/>
                </a:solidFill>
              </a:rPr>
              <a:t>) to 5 days, 20 hours, 742 chalakim </a:t>
            </a:r>
            <a:r>
              <a:rPr lang="en-US" dirty="0" smtClean="0">
                <a:solidFill>
                  <a:schemeClr val="tx1"/>
                </a:solidFill>
              </a:rPr>
              <a:t>(</a:t>
            </a:r>
            <a:r>
              <a:rPr lang="he-IL"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a:t>
            </a:r>
            <a:endParaRPr dirty="0"/>
          </a:p>
        </p:txBody>
      </p:sp>
      <p:sp>
        <p:nvSpPr>
          <p:cNvPr id="85" name="Google Shape;8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000000"/>
                </a:solidFill>
              </a:rPr>
              <a:t>Everything we </a:t>
            </a:r>
            <a:r>
              <a:rPr lang="en" sz="1600" dirty="0" smtClean="0">
                <a:solidFill>
                  <a:srgbClr val="000000"/>
                </a:solidFill>
              </a:rPr>
              <a:t>need </a:t>
            </a:r>
            <a:r>
              <a:rPr lang="en" sz="1600" dirty="0">
                <a:solidFill>
                  <a:srgbClr val="000000"/>
                </a:solidFill>
              </a:rPr>
              <a:t>for the molad are </a:t>
            </a:r>
            <a:r>
              <a:rPr lang="en" sz="1600" dirty="0" smtClean="0">
                <a:solidFill>
                  <a:srgbClr val="000000"/>
                </a:solidFill>
              </a:rPr>
              <a:t>sums of multiples </a:t>
            </a:r>
            <a:r>
              <a:rPr lang="en" sz="1600" dirty="0">
                <a:solidFill>
                  <a:srgbClr val="000000"/>
                </a:solidFill>
              </a:rPr>
              <a:t>of the following </a:t>
            </a:r>
            <a:r>
              <a:rPr lang="en" sz="1600" i="1" dirty="0">
                <a:solidFill>
                  <a:srgbClr val="000000"/>
                </a:solidFill>
              </a:rPr>
              <a:t>five </a:t>
            </a:r>
            <a:r>
              <a:rPr lang="en" sz="1600" i="1" dirty="0" smtClean="0">
                <a:solidFill>
                  <a:srgbClr val="000000"/>
                </a:solidFill>
              </a:rPr>
              <a:t>shifts</a:t>
            </a:r>
            <a:r>
              <a:rPr lang="en" sz="1600" dirty="0" smtClean="0">
                <a:solidFill>
                  <a:srgbClr val="000000"/>
                </a:solidFill>
              </a:rPr>
              <a:t>:</a:t>
            </a:r>
            <a:endParaRPr sz="1600" i="1" dirty="0">
              <a:solidFill>
                <a:srgbClr val="000000"/>
              </a:solidFill>
            </a:endParaRPr>
          </a:p>
          <a:p>
            <a:pPr marL="412750" indent="-285750">
              <a:buClr>
                <a:srgbClr val="000000"/>
              </a:buClr>
              <a:buSzPts val="1600"/>
            </a:pPr>
            <a:r>
              <a:rPr lang="en" sz="1600" dirty="0">
                <a:solidFill>
                  <a:srgbClr val="000000"/>
                </a:solidFill>
              </a:rPr>
              <a:t>Initial - Our tradition is that </a:t>
            </a:r>
            <a:r>
              <a:rPr lang="en" sz="1600" dirty="0" smtClean="0">
                <a:solidFill>
                  <a:srgbClr val="000000"/>
                </a:solidFill>
              </a:rPr>
              <a:t>the calendars’s</a:t>
            </a:r>
            <a:r>
              <a:rPr lang="en" sz="1600" i="1" dirty="0" smtClean="0">
                <a:solidFill>
                  <a:srgbClr val="000000"/>
                </a:solidFill>
              </a:rPr>
              <a:t> </a:t>
            </a:r>
            <a:r>
              <a:rPr lang="en" sz="1600" i="1" dirty="0">
                <a:solidFill>
                  <a:srgbClr val="000000"/>
                </a:solidFill>
              </a:rPr>
              <a:t>starting point</a:t>
            </a:r>
            <a:r>
              <a:rPr lang="en" sz="1600" dirty="0">
                <a:solidFill>
                  <a:srgbClr val="000000"/>
                </a:solidFill>
              </a:rPr>
              <a:t> is in the </a:t>
            </a:r>
            <a:r>
              <a:rPr lang="en" sz="1600" dirty="0" smtClean="0">
                <a:solidFill>
                  <a:srgbClr val="000000"/>
                </a:solidFill>
              </a:rPr>
              <a:t>beginning of the _year</a:t>
            </a:r>
            <a:r>
              <a:rPr lang="en" sz="1600" dirty="0">
                <a:solidFill>
                  <a:srgbClr val="000000"/>
                </a:solidFill>
              </a:rPr>
              <a:t>_ zero, but </a:t>
            </a:r>
            <a:r>
              <a:rPr lang="en" sz="1600" dirty="0" smtClean="0">
                <a:solidFill>
                  <a:srgbClr val="000000"/>
                </a:solidFill>
              </a:rPr>
              <a:t>at </a:t>
            </a:r>
            <a:r>
              <a:rPr lang="he-IL" sz="1600" dirty="0" smtClean="0">
                <a:solidFill>
                  <a:srgbClr val="000000"/>
                </a:solidFill>
              </a:rPr>
              <a:t>בהר"ד</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Monday</a:t>
            </a:r>
            <a:r>
              <a:rPr lang="en" sz="1600" dirty="0">
                <a:solidFill>
                  <a:srgbClr val="000000"/>
                </a:solidFill>
              </a:rPr>
              <a:t>, 5 hours, 204 chalakim</a:t>
            </a:r>
            <a:endParaRPr sz="1600" dirty="0">
              <a:solidFill>
                <a:srgbClr val="000000"/>
              </a:solidFill>
            </a:endParaRPr>
          </a:p>
          <a:p>
            <a:pPr marL="412750" indent="-285750">
              <a:buClr>
                <a:srgbClr val="000000"/>
              </a:buClr>
              <a:buSzPts val="1600"/>
            </a:pPr>
            <a:r>
              <a:rPr lang="en" sz="1600" dirty="0">
                <a:solidFill>
                  <a:srgbClr val="000000"/>
                </a:solidFill>
              </a:rPr>
              <a:t>One molad </a:t>
            </a:r>
            <a:r>
              <a:rPr lang="en" sz="1600" dirty="0" smtClean="0">
                <a:solidFill>
                  <a:srgbClr val="000000"/>
                </a:solidFill>
              </a:rPr>
              <a:t>– shift for one </a:t>
            </a:r>
            <a:r>
              <a:rPr lang="en" sz="1600" dirty="0">
                <a:solidFill>
                  <a:srgbClr val="000000"/>
                </a:solidFill>
              </a:rPr>
              <a:t>lunar </a:t>
            </a:r>
            <a:r>
              <a:rPr lang="en" sz="1600" dirty="0" smtClean="0">
                <a:solidFill>
                  <a:srgbClr val="000000"/>
                </a:solidFill>
              </a:rPr>
              <a:t>month = </a:t>
            </a:r>
            <a:r>
              <a:rPr lang="he-IL" sz="1600" dirty="0" smtClean="0">
                <a:solidFill>
                  <a:srgbClr val="000000"/>
                </a:solidFill>
              </a:rPr>
              <a:t>אי"ב תשצ"ג</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1 </a:t>
            </a:r>
            <a:r>
              <a:rPr lang="en" sz="1600" dirty="0">
                <a:solidFill>
                  <a:srgbClr val="000000"/>
                </a:solidFill>
              </a:rPr>
              <a:t>day (really 29 days - but we ignore the weeks), 12 hours, 793 </a:t>
            </a:r>
            <a:r>
              <a:rPr lang="en" sz="1600" dirty="0" smtClean="0">
                <a:solidFill>
                  <a:srgbClr val="000000"/>
                </a:solidFill>
              </a:rPr>
              <a:t>chalakim</a:t>
            </a:r>
            <a:endParaRPr sz="1600" dirty="0" smtClean="0">
              <a:solidFill>
                <a:srgbClr val="000000"/>
              </a:solidFill>
            </a:endParaRPr>
          </a:p>
          <a:p>
            <a:pPr marL="412750" indent="-285750">
              <a:buClr>
                <a:srgbClr val="000000"/>
              </a:buClr>
              <a:buSzPts val="1600"/>
            </a:pPr>
            <a:r>
              <a:rPr lang="en" sz="1600" dirty="0" smtClean="0">
                <a:solidFill>
                  <a:srgbClr val="000000"/>
                </a:solidFill>
              </a:rPr>
              <a:t>Shana peshutah - 12 of these months = </a:t>
            </a:r>
            <a:r>
              <a:rPr lang="he-IL" sz="1600" dirty="0" smtClean="0">
                <a:solidFill>
                  <a:srgbClr val="000000"/>
                </a:solidFill>
              </a:rPr>
              <a:t>ד"ח תתע"ו</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4 </a:t>
            </a:r>
            <a:r>
              <a:rPr lang="en" sz="1600" dirty="0">
                <a:solidFill>
                  <a:srgbClr val="000000"/>
                </a:solidFill>
              </a:rPr>
              <a:t>days, 8 hours, 876 chalakim</a:t>
            </a:r>
            <a:endParaRPr sz="1600" dirty="0">
              <a:solidFill>
                <a:srgbClr val="000000"/>
              </a:solidFill>
            </a:endParaRPr>
          </a:p>
          <a:p>
            <a:pPr marL="412750" indent="-285750">
              <a:buClr>
                <a:srgbClr val="000000"/>
              </a:buClr>
              <a:buSzPts val="1600"/>
            </a:pPr>
            <a:r>
              <a:rPr lang="en" sz="1600" dirty="0">
                <a:solidFill>
                  <a:srgbClr val="000000"/>
                </a:solidFill>
              </a:rPr>
              <a:t>Shana m'uberes - 13 of these </a:t>
            </a:r>
            <a:r>
              <a:rPr lang="en" sz="1600" dirty="0" smtClean="0">
                <a:solidFill>
                  <a:srgbClr val="000000"/>
                </a:solidFill>
              </a:rPr>
              <a:t>months</a:t>
            </a:r>
            <a:r>
              <a:rPr lang="en" sz="1600" dirty="0">
                <a:solidFill>
                  <a:srgbClr val="000000"/>
                </a:solidFill>
              </a:rPr>
              <a:t> </a:t>
            </a:r>
            <a:r>
              <a:rPr lang="en" sz="1600" dirty="0" smtClean="0">
                <a:solidFill>
                  <a:srgbClr val="000000"/>
                </a:solidFill>
              </a:rPr>
              <a:t>= </a:t>
            </a:r>
            <a:r>
              <a:rPr lang="he-IL" sz="1600" dirty="0" smtClean="0">
                <a:solidFill>
                  <a:srgbClr val="000000"/>
                </a:solidFill>
              </a:rPr>
              <a:t>הכ"א תקפ"ט</a:t>
            </a:r>
            <a:r>
              <a:rPr lang="en-US" sz="1600" dirty="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5 </a:t>
            </a:r>
            <a:r>
              <a:rPr lang="en" sz="1600" dirty="0">
                <a:solidFill>
                  <a:srgbClr val="000000"/>
                </a:solidFill>
              </a:rPr>
              <a:t>days, 21 hours, 589 chalakim</a:t>
            </a:r>
            <a:endParaRPr sz="1600" dirty="0">
              <a:solidFill>
                <a:srgbClr val="000000"/>
              </a:solidFill>
            </a:endParaRPr>
          </a:p>
          <a:p>
            <a:pPr marL="412750" indent="-285750">
              <a:buClr>
                <a:srgbClr val="000000"/>
              </a:buClr>
              <a:buSzPts val="1600"/>
            </a:pPr>
            <a:r>
              <a:rPr lang="en" sz="1600" dirty="0">
                <a:solidFill>
                  <a:srgbClr val="000000"/>
                </a:solidFill>
              </a:rPr>
              <a:t>19 year cycle - 19 </a:t>
            </a:r>
            <a:r>
              <a:rPr lang="en" sz="1600" dirty="0" smtClean="0">
                <a:solidFill>
                  <a:srgbClr val="000000"/>
                </a:solidFill>
              </a:rPr>
              <a:t>years </a:t>
            </a:r>
            <a:r>
              <a:rPr lang="en" sz="1600" dirty="0">
                <a:solidFill>
                  <a:srgbClr val="000000"/>
                </a:solidFill>
              </a:rPr>
              <a:t>with 7 m'ubaros and 12 </a:t>
            </a:r>
            <a:r>
              <a:rPr lang="en" sz="1600" dirty="0" smtClean="0">
                <a:solidFill>
                  <a:srgbClr val="000000"/>
                </a:solidFill>
              </a:rPr>
              <a:t>peshutos = </a:t>
            </a:r>
            <a:r>
              <a:rPr lang="he-IL" sz="1600" dirty="0" smtClean="0">
                <a:solidFill>
                  <a:srgbClr val="000000"/>
                </a:solidFill>
              </a:rPr>
              <a:t>בי"ו תקצ"ה</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2 </a:t>
            </a:r>
            <a:r>
              <a:rPr lang="en" sz="1600" dirty="0">
                <a:solidFill>
                  <a:srgbClr val="000000"/>
                </a:solidFill>
              </a:rPr>
              <a:t>days, 16 hours, 595 chalakim</a:t>
            </a:r>
            <a:endParaRPr sz="1600" dirty="0">
              <a:solidFill>
                <a:srgbClr val="000000"/>
              </a:solidFill>
            </a:endParaRPr>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Calculator</a:t>
            </a:r>
            <a:endParaRPr/>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endParaRPr dirty="0">
              <a:solidFill>
                <a:srgbClr val="000000"/>
              </a:solidFill>
            </a:endParaRPr>
          </a:p>
          <a:p>
            <a:pPr marL="285750" indent="-285750">
              <a:spcBef>
                <a:spcPts val="1600"/>
              </a:spcBef>
            </a:pPr>
            <a:r>
              <a:rPr lang="en" dirty="0">
                <a:solidFill>
                  <a:srgbClr val="000000"/>
                </a:solidFill>
              </a:rPr>
              <a:t>I'm including </a:t>
            </a:r>
            <a:r>
              <a:rPr lang="en" dirty="0" smtClean="0">
                <a:solidFill>
                  <a:srgbClr val="000000"/>
                </a:solidFill>
              </a:rPr>
              <a:t>two calculators (Excel &amp; html)</a:t>
            </a:r>
            <a:r>
              <a:rPr lang="en-US" dirty="0" smtClean="0">
                <a:solidFill>
                  <a:schemeClr val="tx1"/>
                </a:solidFill>
              </a:rPr>
              <a:t> </a:t>
            </a:r>
            <a:r>
              <a:rPr lang="en-US" dirty="0">
                <a:solidFill>
                  <a:schemeClr val="tx1"/>
                </a:solidFill>
              </a:rPr>
              <a:t>in the \KV folder. </a:t>
            </a:r>
            <a:r>
              <a:rPr lang="en-US" dirty="0" smtClean="0">
                <a:solidFill>
                  <a:schemeClr val="tx1"/>
                </a:solidFill>
              </a:rPr>
              <a:t>It is also </a:t>
            </a:r>
            <a:r>
              <a:rPr lang="en" dirty="0" smtClean="0">
                <a:solidFill>
                  <a:srgbClr val="000000"/>
                </a:solidFill>
              </a:rPr>
              <a:t>on </a:t>
            </a:r>
            <a:r>
              <a:rPr lang="en" dirty="0">
                <a:solidFill>
                  <a:srgbClr val="000000"/>
                </a:solidFill>
              </a:rPr>
              <a:t>a separate Google </a:t>
            </a:r>
            <a:r>
              <a:rPr lang="en" dirty="0" smtClean="0">
                <a:solidFill>
                  <a:srgbClr val="000000"/>
                </a:solidFill>
              </a:rPr>
              <a:t>Sheet,</a:t>
            </a:r>
            <a:r>
              <a:rPr lang="en-US" dirty="0" smtClean="0">
                <a:solidFill>
                  <a:srgbClr val="000000"/>
                </a:solidFill>
              </a:rPr>
              <a:t> </a:t>
            </a:r>
            <a:r>
              <a:rPr lang="en" u="sng" dirty="0" smtClean="0">
                <a:solidFill>
                  <a:schemeClr val="accent5"/>
                </a:solidFill>
                <a:hlinkClick r:id="rId3"/>
              </a:rPr>
              <a:t>Calculator</a:t>
            </a:r>
            <a:r>
              <a:rPr lang="en" dirty="0" smtClean="0">
                <a:solidFill>
                  <a:srgbClr val="000000"/>
                </a:solidFill>
              </a:rPr>
              <a:t>; make </a:t>
            </a:r>
            <a:r>
              <a:rPr lang="en" dirty="0">
                <a:solidFill>
                  <a:srgbClr val="000000"/>
                </a:solidFill>
              </a:rPr>
              <a:t>yourself a </a:t>
            </a:r>
            <a:r>
              <a:rPr lang="en" dirty="0" smtClean="0">
                <a:solidFill>
                  <a:srgbClr val="000000"/>
                </a:solidFill>
              </a:rPr>
              <a:t>copy.</a:t>
            </a:r>
            <a:br>
              <a:rPr lang="en" dirty="0" smtClean="0">
                <a:solidFill>
                  <a:srgbClr val="000000"/>
                </a:solidFill>
              </a:rPr>
            </a:br>
            <a:r>
              <a:rPr lang="en-US" dirty="0" smtClean="0">
                <a:solidFill>
                  <a:schemeClr val="tx1"/>
                </a:solidFill>
              </a:rPr>
              <a:t>Or </a:t>
            </a:r>
            <a:r>
              <a:rPr lang="en-US" dirty="0">
                <a:solidFill>
                  <a:schemeClr val="tx1"/>
                </a:solidFill>
              </a:rPr>
              <a:t>download this one: </a:t>
            </a:r>
            <a:r>
              <a:rPr lang="en-US" dirty="0">
                <a:hlinkClick r:id="rId4" action="ppaction://hlinkfile"/>
              </a:rPr>
              <a:t>Excel </a:t>
            </a:r>
            <a:r>
              <a:rPr lang="en-US" dirty="0" smtClean="0">
                <a:hlinkClick r:id="rId4" action="ppaction://hlinkfile"/>
              </a:rPr>
              <a:t>Calculator</a:t>
            </a:r>
            <a:r>
              <a:rPr lang="en-US" dirty="0" smtClean="0">
                <a:solidFill>
                  <a:schemeClr val="tx1"/>
                </a:solidFill>
              </a:rPr>
              <a:t>. Or use this one: </a:t>
            </a:r>
            <a:r>
              <a:rPr lang="en-US" dirty="0" smtClean="0">
                <a:solidFill>
                  <a:schemeClr val="tx1"/>
                </a:solidFill>
                <a:hlinkClick r:id="rId5"/>
              </a:rPr>
              <a:t>Calculator</a:t>
            </a:r>
            <a:r>
              <a:rPr lang="en-US" dirty="0" smtClean="0">
                <a:solidFill>
                  <a:schemeClr val="tx1"/>
                </a:solidFill>
              </a:rPr>
              <a:t>.</a:t>
            </a:r>
            <a:endParaRPr lang="en-US" dirty="0">
              <a:solidFill>
                <a:schemeClr val="tx1"/>
              </a:solidFill>
            </a:endParaRPr>
          </a:p>
          <a:p>
            <a:pPr marL="285750" indent="-285750">
              <a:spcBef>
                <a:spcPts val="1600"/>
              </a:spcBef>
            </a:pPr>
            <a:r>
              <a:rPr lang="en" dirty="0" smtClean="0">
                <a:solidFill>
                  <a:schemeClr val="tx1"/>
                </a:solidFill>
              </a:rPr>
              <a:t>Don’t alter the Inputs. Change the multiplier </a:t>
            </a:r>
            <a:r>
              <a:rPr lang="en" dirty="0">
                <a:solidFill>
                  <a:schemeClr val="tx1"/>
                </a:solidFill>
              </a:rPr>
              <a:t>(like, x12) in the right-most column for any of the Inputs, which are the five </a:t>
            </a:r>
            <a:r>
              <a:rPr lang="en" dirty="0" smtClean="0">
                <a:solidFill>
                  <a:schemeClr val="tx1"/>
                </a:solidFill>
              </a:rPr>
              <a:t>standard </a:t>
            </a:r>
            <a:r>
              <a:rPr lang="en" dirty="0" smtClean="0">
                <a:solidFill>
                  <a:srgbClr val="000000"/>
                </a:solidFill>
              </a:rPr>
              <a:t>shifts </a:t>
            </a:r>
            <a:r>
              <a:rPr lang="en" dirty="0">
                <a:solidFill>
                  <a:srgbClr val="000000"/>
                </a:solidFill>
              </a:rPr>
              <a:t>described above.</a:t>
            </a:r>
            <a:endParaRPr dirty="0">
              <a:solidFill>
                <a:srgbClr val="000000"/>
              </a:solidFill>
            </a:endParaRPr>
          </a:p>
          <a:p>
            <a:pPr marL="285750" indent="-285750">
              <a:spcBef>
                <a:spcPts val="1600"/>
              </a:spcBef>
              <a:buClr>
                <a:schemeClr val="dk1"/>
              </a:buClr>
              <a:buSzPct val="100000"/>
            </a:pPr>
            <a:r>
              <a:rPr lang="en" dirty="0">
                <a:solidFill>
                  <a:srgbClr val="000000"/>
                </a:solidFill>
              </a:rPr>
              <a:t>It will do the modular arithmetic and carrying for </a:t>
            </a:r>
            <a:r>
              <a:rPr lang="en" dirty="0" smtClean="0">
                <a:solidFill>
                  <a:srgbClr val="000000"/>
                </a:solidFill>
              </a:rPr>
              <a:t>you.</a:t>
            </a:r>
          </a:p>
          <a:p>
            <a:pPr marL="0" indent="0">
              <a:spcBef>
                <a:spcPts val="1600"/>
              </a:spcBef>
              <a:buClr>
                <a:schemeClr val="dk1"/>
              </a:buClr>
              <a:buSzPct val="100000"/>
              <a:buNone/>
            </a:pPr>
            <a:r>
              <a:rPr lang="en" dirty="0" smtClean="0">
                <a:solidFill>
                  <a:srgbClr val="000000"/>
                </a:solidFill>
              </a:rPr>
              <a:t>We’ll see examples soon.</a:t>
            </a:r>
          </a:p>
        </p:txBody>
      </p:sp>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2807889422"/>
              </p:ext>
            </p:extLst>
          </p:nvPr>
        </p:nvGraphicFramePr>
        <p:xfrm>
          <a:off x="753036" y="1228165"/>
          <a:ext cx="7637928" cy="283972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5779 mod 19 = remainder 3</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ג</a:t>
                      </a:r>
                      <a:r>
                        <a:rPr lang="en-US" sz="1800" dirty="0" smtClean="0">
                          <a:solidFill>
                            <a:schemeClr val="tx1"/>
                          </a:solidFill>
                        </a:rPr>
                        <a:t>”, a </a:t>
                      </a:r>
                      <a:r>
                        <a:rPr lang="en-US" sz="1800" b="1" dirty="0" smtClean="0">
                          <a:solidFill>
                            <a:schemeClr val="tx1"/>
                          </a:solidFill>
                        </a:rPr>
                        <a:t>leap year (</a:t>
                      </a:r>
                      <a:r>
                        <a:rPr lang="he-IL" sz="1800" b="1" dirty="0" smtClean="0">
                          <a:solidFill>
                            <a:schemeClr val="tx1"/>
                          </a:solidFill>
                        </a:rPr>
                        <a:t>מעוברת</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3436262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US" dirty="0">
                <a:solidFill>
                  <a:srgbClr val="000000"/>
                </a:solidFill>
              </a:rPr>
              <a:t>Calculate the calendar for a </a:t>
            </a:r>
            <a:r>
              <a:rPr lang="en-US" dirty="0" smtClean="0">
                <a:solidFill>
                  <a:srgbClr val="000000"/>
                </a:solidFill>
              </a:rPr>
              <a:t>year</a:t>
            </a:r>
            <a:r>
              <a:rPr lang="en" dirty="0" smtClean="0">
                <a:solidFill>
                  <a:srgbClr val="000000"/>
                </a:solidFill>
              </a:rPr>
              <a:t>.</a:t>
            </a:r>
            <a:endParaRPr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lang="en-US" dirty="0" smtClean="0"/>
          </a:p>
          <a:p>
            <a:pPr>
              <a:buClr>
                <a:srgbClr val="000000"/>
              </a:buClr>
              <a:buFont typeface="Arial"/>
              <a:buAutoNum type="arabicParenR"/>
            </a:pPr>
            <a:r>
              <a:rPr lang="en-US" dirty="0" err="1">
                <a:solidFill>
                  <a:srgbClr val="000000"/>
                </a:solidFill>
              </a:rPr>
              <a:t>Peshuta</a:t>
            </a:r>
            <a:r>
              <a:rPr lang="en-US" dirty="0">
                <a:solidFill>
                  <a:srgbClr val="000000"/>
                </a:solidFill>
              </a:rPr>
              <a:t> or </a:t>
            </a:r>
            <a:r>
              <a:rPr lang="en-US" dirty="0" err="1">
                <a:solidFill>
                  <a:srgbClr val="000000"/>
                </a:solidFill>
              </a:rPr>
              <a:t>m’uberes</a:t>
            </a:r>
            <a:r>
              <a:rPr lang="en-US" dirty="0" smtClean="0">
                <a:solidFill>
                  <a:srgbClr val="000000"/>
                </a:solidFill>
              </a:rPr>
              <a:t>?</a:t>
            </a:r>
            <a:endParaRPr lang="en-US" dirty="0"/>
          </a:p>
          <a:p>
            <a:pPr lvl="0">
              <a:buClr>
                <a:srgbClr val="000000"/>
              </a:buClr>
              <a:buAutoNum type="arabicParenR"/>
            </a:pPr>
            <a:r>
              <a:rPr lang="en-US" dirty="0" smtClean="0">
                <a:solidFill>
                  <a:srgbClr val="000000"/>
                </a:solidFill>
                <a:highlight>
                  <a:srgbClr val="FFFF00"/>
                </a:highlight>
              </a:rPr>
              <a:t>Find the </a:t>
            </a:r>
            <a:r>
              <a:rPr lang="en-US" dirty="0" err="1" smtClean="0">
                <a:solidFill>
                  <a:srgbClr val="000000"/>
                </a:solidFill>
                <a:highlight>
                  <a:srgbClr val="FFFF00"/>
                </a:highlight>
              </a:rPr>
              <a:t>molad</a:t>
            </a:r>
            <a:r>
              <a:rPr lang="en" dirty="0" smtClean="0">
                <a:solidFill>
                  <a:srgbClr val="000000"/>
                </a:solidFill>
              </a:rPr>
              <a:t/>
            </a:r>
            <a:br>
              <a:rPr lang="en" dirty="0" smtClean="0">
                <a:solidFill>
                  <a:srgbClr val="000000"/>
                </a:solidFill>
              </a:rPr>
            </a:br>
            <a:r>
              <a:rPr lang="en-US" dirty="0" smtClean="0">
                <a:solidFill>
                  <a:srgbClr val="000000"/>
                </a:solidFill>
                <a:highlight>
                  <a:srgbClr val="FFFF00"/>
                </a:highlight>
              </a:rPr>
              <a:t>- for Rosh Hashanah this year</a:t>
            </a:r>
            <a:r>
              <a:rPr lang="en" dirty="0" smtClean="0">
                <a:solidFill>
                  <a:srgbClr val="000000"/>
                </a:solidFill>
              </a:rPr>
              <a:t/>
            </a:r>
            <a:br>
              <a:rPr lang="en" dirty="0" smtClean="0">
                <a:solidFill>
                  <a:srgbClr val="000000"/>
                </a:solidFill>
              </a:rPr>
            </a:br>
            <a:r>
              <a:rPr lang="en-US" dirty="0" smtClean="0">
                <a:solidFill>
                  <a:srgbClr val="000000"/>
                </a:solidFill>
                <a:highlight>
                  <a:srgbClr val="FFFF00"/>
                </a:highlight>
              </a:rPr>
              <a:t>- and for next year</a:t>
            </a:r>
            <a:endParaRPr dirty="0" smtClean="0">
              <a:solidFill>
                <a:srgbClr val="000000"/>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Sidros</a:t>
            </a:r>
            <a:endParaRPr dirty="0">
              <a:solidFill>
                <a:srgbClr val="000000"/>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79426963"/>
              </p:ext>
            </p:extLst>
          </p:nvPr>
        </p:nvGraphicFramePr>
        <p:xfrm>
          <a:off x="753036" y="1228165"/>
          <a:ext cx="7637928" cy="283464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 - see next year for what to do.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5779</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3143887653"/>
              </p:ext>
            </p:extLst>
          </p:nvPr>
        </p:nvGraphicFramePr>
        <p:xfrm>
          <a:off x="753036" y="1129553"/>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5779#19 = remainder 3, </a:t>
                      </a:r>
                      <a:r>
                        <a:rPr lang="pt-BR" sz="1800" dirty="0" smtClean="0">
                          <a:solidFill>
                            <a:schemeClr val="tx1"/>
                          </a:solidFill>
                        </a:rPr>
                        <a:t>so 2 peshutos so far, no m'ubaros. </a:t>
                      </a:r>
                      <a:r>
                        <a:rPr lang="pt-BR" sz="1800" b="1" dirty="0" smtClean="0">
                          <a:solidFill>
                            <a:schemeClr val="tx1"/>
                          </a:solidFill>
                        </a:rPr>
                        <a:t>P=2, M=0</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(0*(5,21,589)) = </a:t>
                      </a:r>
                      <a:r>
                        <a:rPr lang="en-US" sz="1800" b="1" dirty="0" smtClean="0">
                          <a:solidFill>
                            <a:schemeClr val="tx1"/>
                          </a:solidFill>
                        </a:rPr>
                        <a:t>(1,17,672)</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r>
                        <a:rPr lang="en-US" sz="1800" dirty="0" smtClean="0">
                          <a:solidFill>
                            <a:schemeClr val="tx1"/>
                          </a:solidFill>
                        </a:rPr>
                        <a:t>.</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(2,14,316)</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1, 304, 2, 0, 0, 0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337918065"/>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(2,14,316)</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(4,3,29)</a:t>
                      </a:r>
                      <a:br>
                        <a:rPr lang="en-US" sz="1800" b="1" dirty="0" smtClean="0">
                          <a:solidFill>
                            <a:schemeClr val="tx1"/>
                          </a:solidFill>
                        </a:rPr>
                      </a:br>
                      <a:r>
                        <a:rPr lang="en-US" sz="1800" b="1" dirty="0" smtClean="0">
                          <a:solidFill>
                            <a:schemeClr val="tx1"/>
                          </a:solidFill>
                        </a:rPr>
                        <a:t>= Wednesday, 9 pm [3 hours after 6 pm], 29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1, 304, 2, 0, 1, 0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4397955"/>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Rosh Hashanah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1" dirty="0" smtClean="0">
                          <a:solidFill>
                            <a:schemeClr val="tx1"/>
                          </a:solidFill>
                        </a:rPr>
                        <a:t>(2,14,316) </a:t>
                      </a:r>
                      <a:r>
                        <a:rPr lang="en-US" sz="1800" b="0" dirty="0" smtClean="0">
                          <a:solidFill>
                            <a:schemeClr val="tx1"/>
                          </a:solidFill>
                        </a:rPr>
                        <a:t>and</a:t>
                      </a:r>
                      <a:r>
                        <a:rPr lang="en-US" sz="1800" b="1" dirty="0" smtClean="0">
                          <a:solidFill>
                            <a:schemeClr val="tx1"/>
                          </a:solidFill>
                        </a:rPr>
                        <a:t> (1,11,905)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US" dirty="0">
                <a:solidFill>
                  <a:srgbClr val="000000"/>
                </a:solidFill>
              </a:rPr>
              <a:t>Calculate the calendar for a </a:t>
            </a:r>
            <a:r>
              <a:rPr lang="en-US" dirty="0" smtClean="0">
                <a:solidFill>
                  <a:srgbClr val="000000"/>
                </a:solidFill>
              </a:rPr>
              <a:t>year.</a:t>
            </a:r>
            <a:endParaRPr lang="en-US"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dirty="0" smtClean="0">
              <a:solidFill>
                <a:srgbClr val="000000"/>
              </a:solidFill>
            </a:endParaRPr>
          </a:p>
          <a:p>
            <a:pPr>
              <a:buClr>
                <a:srgbClr val="000000"/>
              </a:buClr>
              <a:buFont typeface="Arial"/>
              <a:buAutoNum type="arabicParenR"/>
            </a:pPr>
            <a:r>
              <a:rPr lang="en" dirty="0" smtClean="0">
                <a:solidFill>
                  <a:srgbClr val="000000"/>
                </a:solidFill>
              </a:rPr>
              <a:t>Peshuta or m’uberes?</a:t>
            </a:r>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smtClean="0">
                <a:solidFill>
                  <a:srgbClr val="000000"/>
                </a:solidFill>
                <a:highlight>
                  <a:srgbClr val="FFFF00"/>
                </a:highlight>
              </a:rPr>
              <a:t>Find Rosh Hashanah - the four </a:t>
            </a:r>
            <a:r>
              <a:rPr lang="en-US" dirty="0" err="1" smtClean="0">
                <a:solidFill>
                  <a:srgbClr val="000000"/>
                </a:solidFill>
                <a:highlight>
                  <a:srgbClr val="FFFF00"/>
                </a:highlight>
              </a:rPr>
              <a:t>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38315616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82228988"/>
              </p:ext>
            </p:extLst>
          </p:nvPr>
        </p:nvGraphicFramePr>
        <p:xfrm>
          <a:off x="753036" y="1228165"/>
          <a:ext cx="7637928" cy="3022600"/>
        </p:xfrm>
        <a:graphic>
          <a:graphicData uri="http://schemas.openxmlformats.org/drawingml/2006/table">
            <a:tbl>
              <a:tblPr>
                <a:tableStyleId>{073A0DAA-6AF3-43AB-8588-CEC1D06C72B9}</a:tableStyleId>
              </a:tblPr>
              <a:tblGrid>
                <a:gridCol w="3783105">
                  <a:extLst>
                    <a:ext uri="{9D8B030D-6E8A-4147-A177-3AD203B41FA5}">
                      <a16:colId xmlns:a16="http://schemas.microsoft.com/office/drawing/2014/main" val="1323424614"/>
                    </a:ext>
                  </a:extLst>
                </a:gridCol>
                <a:gridCol w="385482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Now we need to find the actual days of the week of the two Rosh </a:t>
                      </a:r>
                      <a:r>
                        <a:rPr lang="en-US" sz="1800" dirty="0" err="1" smtClean="0">
                          <a:solidFill>
                            <a:schemeClr val="tx1"/>
                          </a:solidFill>
                        </a:rPr>
                        <a:t>Hashanos</a:t>
                      </a:r>
                      <a:r>
                        <a:rPr lang="en-US" sz="1800" dirty="0" smtClean="0">
                          <a:solidFill>
                            <a:schemeClr val="tx1"/>
                          </a:solidFill>
                        </a:rPr>
                        <a:t>.</a:t>
                      </a:r>
                      <a:br>
                        <a:rPr lang="en-US" sz="1800" dirty="0" smtClean="0">
                          <a:solidFill>
                            <a:schemeClr val="tx1"/>
                          </a:solidFill>
                        </a:rPr>
                      </a:br>
                      <a:r>
                        <a:rPr lang="en-US" sz="1800" dirty="0" smtClean="0">
                          <a:solidFill>
                            <a:schemeClr val="tx1"/>
                          </a:solidFill>
                        </a:rPr>
                        <a:t>Normally they are each</a:t>
                      </a:r>
                      <a:r>
                        <a:rPr lang="en-US" sz="1800" baseline="0" dirty="0" smtClean="0">
                          <a:solidFill>
                            <a:schemeClr val="tx1"/>
                          </a:solidFill>
                        </a:rPr>
                        <a:t>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their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time, those days would be Monday for this year (from </a:t>
                      </a:r>
                      <a:r>
                        <a:rPr lang="en-US" sz="1800" b="1" dirty="0" smtClean="0">
                          <a:solidFill>
                            <a:schemeClr val="tx1"/>
                          </a:solidFill>
                        </a:rPr>
                        <a:t>2</a:t>
                      </a:r>
                      <a:r>
                        <a:rPr lang="en-US" sz="1800" dirty="0" smtClean="0">
                          <a:solidFill>
                            <a:schemeClr val="tx1"/>
                          </a:solidFill>
                        </a:rPr>
                        <a:t>,14,316 calculated above), and</a:t>
                      </a:r>
                      <a:br>
                        <a:rPr lang="en-US" sz="1800" dirty="0" smtClean="0">
                          <a:solidFill>
                            <a:schemeClr val="tx1"/>
                          </a:solidFill>
                        </a:rPr>
                      </a:br>
                      <a:r>
                        <a:rPr lang="en-US" sz="1800" dirty="0" smtClean="0">
                          <a:solidFill>
                            <a:schemeClr val="tx1"/>
                          </a:solidFill>
                        </a:rPr>
                        <a:t>Sunday for next year (from </a:t>
                      </a:r>
                      <a:r>
                        <a:rPr lang="en-US" sz="1800" b="1" dirty="0" smtClean="0">
                          <a:solidFill>
                            <a:schemeClr val="tx1"/>
                          </a:solidFill>
                        </a:rPr>
                        <a:t>1</a:t>
                      </a:r>
                      <a:r>
                        <a:rPr lang="en-US" sz="1800" dirty="0" smtClean="0">
                          <a:solidFill>
                            <a:schemeClr val="tx1"/>
                          </a:solidFill>
                        </a:rPr>
                        <a:t>,11,905 calculated above)</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However - there are four situations where they are moved </a:t>
                      </a:r>
                      <a:r>
                        <a:rPr lang="en-US" sz="1800" i="1" dirty="0" smtClean="0">
                          <a:solidFill>
                            <a:schemeClr val="tx1"/>
                          </a:solidFill>
                        </a:rPr>
                        <a:t>later</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0" indent="0">
                        <a:buFont typeface="Arial" panose="020B0604020202020204" pitchFamily="34" charset="0"/>
                        <a:buNone/>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a:solidFill>
                  <a:schemeClr val="tx1"/>
                </a:solidFill>
              </a:rPr>
              <a:t>,</a:t>
            </a:r>
            <a:r>
              <a:rPr lang="en-US" dirty="0" smtClean="0">
                <a:solidFill>
                  <a:schemeClr val="tx1"/>
                </a:solidFill>
              </a:rPr>
              <a:t> situations </a:t>
            </a:r>
            <a:r>
              <a:rPr lang="en-US" dirty="0">
                <a:solidFill>
                  <a:schemeClr val="tx1"/>
                </a:solidFill>
              </a:rPr>
              <a:t>where they are moved </a:t>
            </a:r>
            <a:r>
              <a:rPr lang="en-US" i="1" dirty="0" smtClean="0">
                <a:solidFill>
                  <a:schemeClr val="tx1"/>
                </a:solidFill>
              </a:rPr>
              <a:t>later</a:t>
            </a:r>
            <a:r>
              <a:rPr lang="en-US" dirty="0" smtClean="0">
                <a:solidFill>
                  <a:schemeClr val="tx1"/>
                </a:solidFill>
              </a:rPr>
              <a:t>:</a:t>
            </a: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61279311"/>
              </p:ext>
            </p:extLst>
          </p:nvPr>
        </p:nvGraphicFramePr>
        <p:xfrm>
          <a:off x="753036" y="1228165"/>
          <a:ext cx="7637928" cy="1635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measuring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(2,</a:t>
                      </a:r>
                      <a:r>
                        <a:rPr lang="en-US" sz="1800" b="1" dirty="0" smtClean="0">
                          <a:solidFill>
                            <a:schemeClr val="tx1"/>
                          </a:solidFill>
                        </a:rPr>
                        <a:t>14</a:t>
                      </a:r>
                      <a:r>
                        <a:rPr lang="en-US" sz="1800" dirty="0" smtClean="0">
                          <a:solidFill>
                            <a:schemeClr val="tx1"/>
                          </a:solidFill>
                        </a:rPr>
                        <a:t>,316), (1,</a:t>
                      </a:r>
                      <a:r>
                        <a:rPr lang="en-US" sz="1800" b="1" dirty="0" smtClean="0">
                          <a:solidFill>
                            <a:schemeClr val="tx1"/>
                          </a:solidFill>
                        </a:rPr>
                        <a:t>11</a:t>
                      </a:r>
                      <a:r>
                        <a:rPr lang="en-US" sz="1800" dirty="0" smtClean="0">
                          <a:solidFill>
                            <a:schemeClr val="tx1"/>
                          </a:solidFill>
                        </a:rPr>
                        <a:t>,905):</a:t>
                      </a:r>
                      <a:br>
                        <a:rPr lang="en-US" sz="1800" dirty="0" smtClean="0">
                          <a:solidFill>
                            <a:schemeClr val="tx1"/>
                          </a:solidFill>
                        </a:rPr>
                      </a:br>
                      <a:r>
                        <a:rPr lang="en-US" sz="1800" dirty="0" smtClean="0">
                          <a:solidFill>
                            <a:schemeClr val="tx1"/>
                          </a:solidFill>
                        </a:rPr>
                        <a:t>neither of these is after noon.</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60243673"/>
              </p:ext>
            </p:extLst>
          </p:nvPr>
        </p:nvGraphicFramePr>
        <p:xfrm>
          <a:off x="753036" y="1228165"/>
          <a:ext cx="7637928" cy="321564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year’s RH (</a:t>
                      </a:r>
                      <a:r>
                        <a:rPr lang="en-US" sz="1800" b="1" dirty="0" smtClean="0">
                          <a:solidFill>
                            <a:schemeClr val="tx1"/>
                          </a:solidFill>
                        </a:rPr>
                        <a:t>2</a:t>
                      </a:r>
                      <a:r>
                        <a:rPr lang="en-US" sz="1800" dirty="0" smtClean="0">
                          <a:solidFill>
                            <a:schemeClr val="tx1"/>
                          </a:solidFill>
                        </a:rPr>
                        <a:t>,14,316) is on Monday, it doesn’t change.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Now both are on Monday.</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54057398"/>
                  </a:ext>
                </a:extLst>
              </a:tr>
            </a:tbl>
          </a:graphicData>
        </a:graphic>
      </p:graphicFrame>
    </p:spTree>
    <p:extLst>
      <p:ext uri="{BB962C8B-B14F-4D97-AF65-F5344CB8AC3E}">
        <p14:creationId xmlns:p14="http://schemas.microsoft.com/office/powerpoint/2010/main" val="4261017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Background we’ll need:</a:t>
            </a:r>
          </a:p>
          <a:p>
            <a:r>
              <a:rPr lang="en-US" dirty="0" smtClean="0">
                <a:solidFill>
                  <a:schemeClr val="tx1"/>
                </a:solidFill>
              </a:rPr>
              <a:t>A </a:t>
            </a:r>
            <a:r>
              <a:rPr lang="en-US" dirty="0">
                <a:solidFill>
                  <a:schemeClr val="tx1"/>
                </a:solidFill>
              </a:rPr>
              <a:t>year </a:t>
            </a:r>
            <a:r>
              <a:rPr lang="en-US" dirty="0" smtClean="0">
                <a:solidFill>
                  <a:schemeClr val="tx1"/>
                </a:solidFill>
              </a:rPr>
              <a:t>may only </a:t>
            </a:r>
            <a:r>
              <a:rPr lang="en-US" dirty="0">
                <a:solidFill>
                  <a:schemeClr val="tx1"/>
                </a:solidFill>
              </a:rPr>
              <a:t>have three lengths: </a:t>
            </a:r>
            <a:r>
              <a:rPr lang="en-US" dirty="0" smtClean="0">
                <a:solidFill>
                  <a:schemeClr val="tx1"/>
                </a:solidFill>
              </a:rPr>
              <a:t>short (</a:t>
            </a:r>
            <a:r>
              <a:rPr lang="he-IL" dirty="0" smtClean="0">
                <a:solidFill>
                  <a:schemeClr val="tx1"/>
                </a:solidFill>
              </a:rPr>
              <a:t>חסרה</a:t>
            </a:r>
            <a:r>
              <a:rPr lang="en-US" dirty="0" smtClean="0">
                <a:solidFill>
                  <a:schemeClr val="tx1"/>
                </a:solidFill>
              </a:rPr>
              <a:t>), medium (</a:t>
            </a:r>
            <a:r>
              <a:rPr lang="he-IL" dirty="0">
                <a:solidFill>
                  <a:schemeClr val="tx1"/>
                </a:solidFill>
              </a:rPr>
              <a:t>כסדרן</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in </a:t>
            </a:r>
            <a:r>
              <a:rPr lang="en-US" dirty="0">
                <a:solidFill>
                  <a:schemeClr val="tx1"/>
                </a:solidFill>
              </a:rPr>
              <a:t>the section on the lengths of the months</a:t>
            </a:r>
            <a:r>
              <a:rPr lang="en-US" dirty="0" smtClean="0">
                <a:solidFill>
                  <a:schemeClr val="tx1"/>
                </a:solidFill>
              </a:rPr>
              <a:t>.)</a:t>
            </a:r>
          </a:p>
          <a:p>
            <a:r>
              <a:rPr lang="en-US" dirty="0" smtClean="0">
                <a:solidFill>
                  <a:schemeClr val="tx1"/>
                </a:solidFill>
              </a:rPr>
              <a:t>You </a:t>
            </a:r>
            <a:r>
              <a:rPr lang="en-US" dirty="0">
                <a:solidFill>
                  <a:schemeClr val="tx1"/>
                </a:solidFill>
              </a:rPr>
              <a:t>can </a:t>
            </a:r>
            <a:r>
              <a:rPr lang="en-US" dirty="0" smtClean="0">
                <a:solidFill>
                  <a:schemeClr val="tx1"/>
                </a:solidFill>
              </a:rPr>
              <a:t>tell which it is by comparing </a:t>
            </a:r>
            <a:r>
              <a:rPr lang="en-US" i="1" dirty="0" smtClean="0">
                <a:solidFill>
                  <a:schemeClr val="tx1"/>
                </a:solidFill>
              </a:rPr>
              <a:t>this year's </a:t>
            </a:r>
            <a:r>
              <a:rPr lang="en-US" i="1" dirty="0">
                <a:solidFill>
                  <a:schemeClr val="tx1"/>
                </a:solidFill>
              </a:rPr>
              <a:t>Rosh </a:t>
            </a:r>
            <a:r>
              <a:rPr lang="en-US" i="1" dirty="0" smtClean="0">
                <a:solidFill>
                  <a:schemeClr val="tx1"/>
                </a:solidFill>
              </a:rPr>
              <a:t>Hashanah to next </a:t>
            </a:r>
            <a:r>
              <a:rPr lang="en-US" i="1" dirty="0">
                <a:solidFill>
                  <a:schemeClr val="tx1"/>
                </a:solidFill>
              </a:rPr>
              <a:t>year's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spcBef>
                <a:spcPts val="1200"/>
              </a:spcBef>
              <a:buClr>
                <a:srgbClr val="000000"/>
              </a:buClr>
              <a:buAutoNum type="alphaUcPeriod"/>
            </a:pPr>
            <a:r>
              <a:rPr lang="en-US" dirty="0" smtClean="0">
                <a:solidFill>
                  <a:srgbClr val="000000"/>
                </a:solidFill>
                <a:highlight>
                  <a:srgbClr val="FFFF00"/>
                </a:highlight>
              </a:rPr>
              <a:t>Introduction and overview</a:t>
            </a:r>
            <a:endParaRPr lang="en-US" dirty="0">
              <a:solidFill>
                <a:srgbClr val="000000"/>
              </a:solidFill>
              <a:highlight>
                <a:srgbClr val="FFFF00"/>
              </a:highlight>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Sidros</a:t>
            </a:r>
            <a:endParaRPr dirty="0">
              <a:solidFill>
                <a:srgbClr val="000000"/>
              </a:solidFill>
            </a:endParaRPr>
          </a:p>
        </p:txBody>
      </p:sp>
    </p:spTree>
    <p:extLst>
      <p:ext uri="{BB962C8B-B14F-4D97-AF65-F5344CB8AC3E}">
        <p14:creationId xmlns:p14="http://schemas.microsoft.com/office/powerpoint/2010/main" val="36251072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4 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shift,</a:t>
            </a:r>
          </a:p>
          <a:p>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a:t>
            </a:r>
            <a:r>
              <a:rPr lang="en-US" dirty="0">
                <a:solidFill>
                  <a:schemeClr val="tx1"/>
                </a:solidFill>
              </a:rPr>
              <a:t>has a </a:t>
            </a:r>
            <a:r>
              <a:rPr lang="en-US" dirty="0" err="1">
                <a:solidFill>
                  <a:schemeClr val="tx1"/>
                </a:solidFill>
              </a:rPr>
              <a:t>molad</a:t>
            </a:r>
            <a:r>
              <a:rPr lang="en-US" dirty="0">
                <a:solidFill>
                  <a:schemeClr val="tx1"/>
                </a:solidFill>
              </a:rPr>
              <a:t> shift of 5 </a:t>
            </a:r>
            <a:r>
              <a:rPr lang="en-US" dirty="0" smtClean="0">
                <a:solidFill>
                  <a:schemeClr val="tx1"/>
                </a:solidFill>
              </a:rPr>
              <a:t>days, 21+ hours.</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dirty="0">
                <a:solidFill>
                  <a:schemeClr val="tx1"/>
                </a:solidFill>
              </a:rPr>
              <a:t>days from one RH 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p>
          <a:p>
            <a:pPr marL="114300" indent="0">
              <a:buNone/>
            </a:pPr>
            <a:endParaRPr lang="en-US" dirty="0">
              <a:solidFill>
                <a:schemeClr val="tx1"/>
              </a:solidFill>
            </a:endParaRPr>
          </a:p>
        </p:txBody>
      </p:sp>
    </p:spTree>
    <p:extLst>
      <p:ext uri="{BB962C8B-B14F-4D97-AF65-F5344CB8AC3E}">
        <p14:creationId xmlns:p14="http://schemas.microsoft.com/office/powerpoint/2010/main" val="2870802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59079998"/>
              </p:ext>
            </p:extLst>
          </p:nvPr>
        </p:nvGraphicFramePr>
        <p:xfrm>
          <a:off x="753036" y="1017725"/>
          <a:ext cx="7637928" cy="375412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When you calculate the two days of RH and</a:t>
                      </a:r>
                      <a:r>
                        <a:rPr lang="en-US" sz="1800" baseline="0" dirty="0" smtClean="0">
                          <a:solidFill>
                            <a:schemeClr val="tx1"/>
                          </a:solidFill>
                        </a:rPr>
                        <a:t> 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a:t>
                      </a:r>
                      <a:r>
                        <a:rPr lang="en-US" sz="1800" baseline="0" dirty="0" smtClean="0">
                          <a:solidFill>
                            <a:schemeClr val="tx1"/>
                          </a:solidFill>
                        </a:rPr>
                        <a:t>occasionally</a:t>
                      </a:r>
                      <a:r>
                        <a:rPr lang="en-US" sz="1800" dirty="0" smtClean="0">
                          <a:solidFill>
                            <a:schemeClr val="tx1"/>
                          </a:solidFill>
                        </a:rPr>
                        <a:t> find that the second one moved forward too far, so the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It turns out that this only happens in one case: a regular </a:t>
                      </a:r>
                      <a:r>
                        <a:rPr lang="he-IL" sz="1800" dirty="0" smtClean="0">
                          <a:solidFill>
                            <a:schemeClr val="tx1"/>
                          </a:solidFill>
                        </a:rPr>
                        <a:t>פשוטה</a:t>
                      </a:r>
                      <a:r>
                        <a:rPr lang="en-US" sz="1800" dirty="0" smtClean="0">
                          <a:solidFill>
                            <a:schemeClr val="tx1"/>
                          </a:solidFill>
                        </a:rPr>
                        <a:t> year, when the first RH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it moves </a:t>
                      </a:r>
                      <a:r>
                        <a:rPr lang="en-US" sz="1800" i="1" dirty="0" smtClean="0">
                          <a:solidFill>
                            <a:schemeClr val="tx1"/>
                          </a:solidFill>
                        </a:rPr>
                        <a:t>two</a:t>
                      </a:r>
                      <a:r>
                        <a:rPr lang="en-US" sz="1800" dirty="0" smtClean="0">
                          <a:solidFill>
                            <a:schemeClr val="tx1"/>
                          </a:solidFill>
                        </a:rPr>
                        <a:t> days forward, as RH can't fall on Wednesday either (rule (2), </a:t>
                      </a:r>
                      <a:r>
                        <a:rPr lang="he-IL" sz="1800" dirty="0" smtClean="0">
                          <a:solidFill>
                            <a:schemeClr val="tx1"/>
                          </a:solidFill>
                        </a:rPr>
                        <a:t>לא אד"ו ראש</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863459165"/>
              </p:ext>
            </p:extLst>
          </p:nvPr>
        </p:nvGraphicFramePr>
        <p:xfrm>
          <a:off x="753036" y="1143231"/>
          <a:ext cx="7637928" cy="347980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sometimes find that the first RH moved forward too far, and the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RH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It gets moved to Tuesday.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RH 5766 (at the end of 5765).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786249167"/>
              </p:ext>
            </p:extLst>
          </p:nvPr>
        </p:nvGraphicFramePr>
        <p:xfrm>
          <a:off x="753036" y="1268737"/>
          <a:ext cx="7637928" cy="183388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both at the beginning and at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leap year (</a:t>
                      </a:r>
                      <a:r>
                        <a:rPr lang="he-IL" sz="1800" dirty="0" smtClean="0">
                          <a:solidFill>
                            <a:schemeClr val="tx1"/>
                          </a:solidFill>
                        </a:rPr>
                        <a:t>מעוברת</a:t>
                      </a:r>
                      <a:r>
                        <a:rPr lang="en-US" sz="1800" dirty="0" smtClean="0">
                          <a:solidFill>
                            <a:schemeClr val="tx1"/>
                          </a:solidFill>
                        </a:rPr>
                        <a:t>). From above, both RHs this year ended up on Monday, so it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Calculate </a:t>
            </a:r>
            <a:r>
              <a:rPr lang="en" dirty="0">
                <a:solidFill>
                  <a:srgbClr val="000000"/>
                </a:solidFill>
              </a:rPr>
              <a:t>the calendar for a </a:t>
            </a:r>
            <a:r>
              <a:rPr lang="en" dirty="0" smtClean="0">
                <a:solidFill>
                  <a:srgbClr val="000000"/>
                </a:solidFill>
              </a:rPr>
              <a:t>year.</a:t>
            </a:r>
            <a:endParaRPr dirty="0" smtClean="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smtClean="0">
                <a:solidFill>
                  <a:srgbClr val="000000"/>
                </a:solidFill>
                <a:highlight>
                  <a:srgbClr val="FFFF00"/>
                </a:highlight>
              </a:rPr>
              <a:t>Establish the months</a:t>
            </a:r>
            <a:endParaRPr lang="en-US" dirty="0">
              <a:solidFill>
                <a:srgbClr val="000000"/>
              </a:solidFill>
            </a:endParaRPr>
          </a:p>
        </p:txBody>
      </p:sp>
    </p:spTree>
    <p:extLst>
      <p:ext uri="{BB962C8B-B14F-4D97-AF65-F5344CB8AC3E}">
        <p14:creationId xmlns:p14="http://schemas.microsoft.com/office/powerpoint/2010/main" val="30808555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a:t>
            </a:r>
            <a:endParaRPr lang="en-US" dirty="0"/>
          </a:p>
        </p:txBody>
      </p:sp>
      <p:sp>
        <p:nvSpPr>
          <p:cNvPr id="3" name="Text Placeholder 2"/>
          <p:cNvSpPr>
            <a:spLocks noGrp="1"/>
          </p:cNvSpPr>
          <p:nvPr>
            <p:ph type="body" idx="1"/>
          </p:nvPr>
        </p:nvSpPr>
        <p:spPr>
          <a:xfrm>
            <a:off x="311699" y="1152475"/>
            <a:ext cx="8204772" cy="3416400"/>
          </a:xfrm>
        </p:spPr>
        <p:txBody>
          <a:bodyPr/>
          <a:lstStyle/>
          <a:p>
            <a:pPr marL="114300" indent="0">
              <a:buNone/>
            </a:pPr>
            <a:r>
              <a:rPr lang="en-US" dirty="0">
                <a:solidFill>
                  <a:schemeClr val="tx1"/>
                </a:solidFill>
              </a:rPr>
              <a:t>Now 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600" dirty="0" smtClean="0">
                <a:solidFill>
                  <a:schemeClr val="tx1"/>
                </a:solidFill>
              </a:rPr>
              <a:t>The </a:t>
            </a:r>
            <a:r>
              <a:rPr lang="en-US" sz="1600" dirty="0">
                <a:solidFill>
                  <a:schemeClr val="tx1"/>
                </a:solidFill>
              </a:rPr>
              <a:t>first day of Rosh </a:t>
            </a:r>
            <a:r>
              <a:rPr lang="en-US" sz="1600" dirty="0" err="1">
                <a:solidFill>
                  <a:schemeClr val="tx1"/>
                </a:solidFill>
              </a:rPr>
              <a:t>Chodesh</a:t>
            </a:r>
            <a:r>
              <a:rPr lang="en-US" sz="1600" dirty="0">
                <a:solidFill>
                  <a:schemeClr val="tx1"/>
                </a:solidFill>
              </a:rPr>
              <a:t>, if there </a:t>
            </a:r>
            <a:r>
              <a:rPr lang="en-US" sz="1600" dirty="0" smtClean="0">
                <a:solidFill>
                  <a:schemeClr val="tx1"/>
                </a:solidFill>
              </a:rPr>
              <a:t>are two, </a:t>
            </a:r>
            <a:r>
              <a:rPr lang="en-US" sz="1600" dirty="0">
                <a:solidFill>
                  <a:schemeClr val="tx1"/>
                </a:solidFill>
              </a:rPr>
              <a:t>is the </a:t>
            </a:r>
            <a:r>
              <a:rPr lang="en-US" sz="1600" dirty="0" smtClean="0">
                <a:solidFill>
                  <a:schemeClr val="tx1"/>
                </a:solidFill>
              </a:rPr>
              <a:t>30th day of </a:t>
            </a:r>
            <a:r>
              <a:rPr lang="en-US" sz="1600" dirty="0">
                <a:solidFill>
                  <a:schemeClr val="tx1"/>
                </a:solidFill>
              </a:rPr>
              <a:t>the </a:t>
            </a:r>
            <a:r>
              <a:rPr lang="en-US" sz="1600" dirty="0" smtClean="0">
                <a:solidFill>
                  <a:schemeClr val="tx1"/>
                </a:solidFill>
              </a:rPr>
              <a:t>previous month. The </a:t>
            </a:r>
            <a:r>
              <a:rPr lang="en-US" sz="1600" i="1" dirty="0" smtClean="0">
                <a:solidFill>
                  <a:schemeClr val="tx1"/>
                </a:solidFill>
              </a:rPr>
              <a:t>last</a:t>
            </a:r>
            <a:r>
              <a:rPr lang="en-US" sz="1600" dirty="0" smtClean="0">
                <a:solidFill>
                  <a:schemeClr val="tx1"/>
                </a:solidFill>
              </a:rPr>
              <a:t> </a:t>
            </a:r>
            <a:r>
              <a:rPr lang="en-US" sz="1600" dirty="0">
                <a:solidFill>
                  <a:schemeClr val="tx1"/>
                </a:solidFill>
              </a:rPr>
              <a:t>day </a:t>
            </a:r>
            <a:r>
              <a:rPr lang="en-US" sz="1600" dirty="0" smtClean="0">
                <a:solidFill>
                  <a:schemeClr val="tx1"/>
                </a:solidFill>
              </a:rPr>
              <a:t>of Rosh </a:t>
            </a:r>
            <a:r>
              <a:rPr lang="en-US" sz="1600" dirty="0" err="1" smtClean="0">
                <a:solidFill>
                  <a:schemeClr val="tx1"/>
                </a:solidFill>
              </a:rPr>
              <a:t>Chodesh</a:t>
            </a:r>
            <a:r>
              <a:rPr lang="en-US" sz="1600" dirty="0" smtClean="0">
                <a:solidFill>
                  <a:schemeClr val="tx1"/>
                </a:solidFill>
              </a:rPr>
              <a:t> is always the </a:t>
            </a:r>
            <a:r>
              <a:rPr lang="en-US" sz="1600" dirty="0">
                <a:solidFill>
                  <a:schemeClr val="tx1"/>
                </a:solidFill>
              </a:rPr>
              <a:t>1st of the next </a:t>
            </a:r>
            <a:r>
              <a:rPr lang="en-US" sz="1600" dirty="0" smtClean="0">
                <a:solidFill>
                  <a:schemeClr val="tx1"/>
                </a:solidFill>
              </a:rPr>
              <a:t>month.</a:t>
            </a:r>
            <a:endParaRPr lang="en-US" dirty="0" smtClean="0">
              <a:solidFill>
                <a:schemeClr val="tx1"/>
              </a:solidFill>
            </a:endParaRPr>
          </a:p>
          <a:p>
            <a:r>
              <a:rPr lang="en-US" dirty="0" smtClean="0">
                <a:solidFill>
                  <a:schemeClr val="tx1"/>
                </a:solidFill>
              </a:rPr>
              <a:t>They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 alternating</a:t>
            </a:r>
            <a:r>
              <a:rPr lang="en-US" dirty="0" smtClean="0">
                <a:solidFill>
                  <a:schemeClr val="tx1"/>
                </a:solidFill>
              </a:rPr>
              <a:t>:</a:t>
            </a:r>
          </a:p>
          <a:p>
            <a:pPr lvl="1">
              <a:lnSpc>
                <a:spcPct val="100000"/>
              </a:lnSpc>
              <a:spcBef>
                <a:spcPts val="0"/>
              </a:spcBef>
            </a:pPr>
            <a:r>
              <a:rPr lang="en-US" sz="1600" dirty="0" err="1">
                <a:solidFill>
                  <a:schemeClr val="tx1"/>
                </a:solidFill>
              </a:rPr>
              <a:t>Tishrei</a:t>
            </a:r>
            <a:r>
              <a:rPr lang="en-US" sz="1600" dirty="0">
                <a:solidFill>
                  <a:schemeClr val="tx1"/>
                </a:solidFill>
              </a:rPr>
              <a:t> 30, </a:t>
            </a:r>
            <a:r>
              <a:rPr lang="en-US" sz="1600" dirty="0" err="1">
                <a:solidFill>
                  <a:schemeClr val="tx1"/>
                </a:solidFill>
              </a:rPr>
              <a:t>Teves</a:t>
            </a:r>
            <a:r>
              <a:rPr lang="en-US" sz="1600" dirty="0">
                <a:solidFill>
                  <a:schemeClr val="tx1"/>
                </a:solidFill>
              </a:rPr>
              <a:t> 29, </a:t>
            </a:r>
            <a:r>
              <a:rPr lang="en-US" sz="1600" dirty="0" err="1">
                <a:solidFill>
                  <a:schemeClr val="tx1"/>
                </a:solidFill>
              </a:rPr>
              <a:t>Shvat</a:t>
            </a:r>
            <a:r>
              <a:rPr lang="en-US" sz="1600" dirty="0">
                <a:solidFill>
                  <a:schemeClr val="tx1"/>
                </a:solidFill>
              </a:rPr>
              <a:t> 30, Adar 29, Nisan 30, Iyar 29, Sivan 30, Tammuz 29, Av 30, Elul </a:t>
            </a:r>
            <a:r>
              <a:rPr lang="en-US" sz="16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a:t>
            </a:r>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3702368194"/>
              </p:ext>
            </p:extLst>
          </p:nvPr>
        </p:nvGraphicFramePr>
        <p:xfrm>
          <a:off x="753036" y="1268737"/>
          <a:ext cx="7637928" cy="347980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dirty="0" smtClean="0">
                          <a:solidFill>
                            <a:schemeClr val="tx1"/>
                          </a:solidFill>
                        </a:rPr>
                        <a:t>That's why there’s a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All we need to know is</a:t>
                      </a:r>
                      <a:r>
                        <a:rPr lang="en-US" sz="1800" baseline="0" dirty="0" smtClean="0">
                          <a:solidFill>
                            <a:schemeClr val="tx1"/>
                          </a:solidFill>
                        </a:rPr>
                        <a:t> (a)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 With that we 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leap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I </a:t>
                      </a:r>
                      <a:r>
                        <a:rPr lang="en-US" sz="1800" b="1" dirty="0" smtClean="0"/>
                        <a:t>30</a:t>
                      </a:r>
                      <a:r>
                        <a:rPr lang="en-US" sz="1800" dirty="0" smtClean="0"/>
                        <a:t>, Adar II </a:t>
                      </a:r>
                      <a:r>
                        <a:rPr lang="en-US" sz="1800" b="1" i="0" dirty="0" smtClean="0"/>
                        <a:t>29</a:t>
                      </a:r>
                      <a:r>
                        <a:rPr lang="en-US" sz="1800" dirty="0" smtClean="0"/>
                        <a:t>, Nisan 30, Iyar 29, Sivan 30, Tammuz 29, Av 30, Elul 29. Total days: 385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We’ve seen that only three things vary in the calendar: 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(really through Cheshvan) is an identical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and overview</a:t>
            </a:r>
            <a:endParaRPr lang="en-US" dirty="0"/>
          </a:p>
        </p:txBody>
      </p:sp>
      <p:sp>
        <p:nvSpPr>
          <p:cNvPr id="3" name="Text Placeholder 2"/>
          <p:cNvSpPr>
            <a:spLocks noGrp="1"/>
          </p:cNvSpPr>
          <p:nvPr>
            <p:ph type="body" idx="1"/>
          </p:nvPr>
        </p:nvSpPr>
        <p:spPr/>
        <p:txBody>
          <a:bodyPr/>
          <a:lstStyle/>
          <a:p>
            <a:pPr marL="114300" indent="0">
              <a:buNone/>
            </a:pPr>
            <a:r>
              <a:rPr lang="en-US" dirty="0" smtClean="0">
                <a:solidFill>
                  <a:schemeClr val="tx1"/>
                </a:solidFill>
              </a:rPr>
              <a:t>We are going to see how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a:solidFill>
                  <a:schemeClr val="tx1"/>
                </a:solidFill>
              </a:rPr>
              <a:t>תשע"ט</a:t>
            </a:r>
            <a:r>
              <a:rPr lang="en-US" dirty="0">
                <a:solidFill>
                  <a:schemeClr val="tx1"/>
                </a:solidFill>
              </a:rPr>
              <a:t> – 5779.</a:t>
            </a:r>
          </a:p>
          <a:p>
            <a:pPr marL="114300" indent="0">
              <a:buNone/>
            </a:pPr>
            <a:endParaRPr lang="en-US" dirty="0" smtClean="0">
              <a:solidFill>
                <a:schemeClr val="tx1"/>
              </a:solidFill>
            </a:endParaRPr>
          </a:p>
          <a:p>
            <a:pPr marL="114300" indent="0">
              <a:buNone/>
            </a:pPr>
            <a:r>
              <a:rPr lang="en-US" dirty="0" smtClean="0">
                <a:solidFill>
                  <a:schemeClr val="tx1"/>
                </a:solidFill>
              </a:rPr>
              <a:t>Here is an overview of the steps we will follow:</a:t>
            </a:r>
          </a:p>
          <a:p>
            <a:pPr>
              <a:buFont typeface="+mj-lt"/>
              <a:buAutoNum type="arabicParenR"/>
            </a:pPr>
            <a:r>
              <a:rPr lang="en-US" dirty="0" smtClean="0">
                <a:solidFill>
                  <a:schemeClr val="tx1"/>
                </a:solidFill>
              </a:rPr>
              <a:t>Decide if this is a regular year (</a:t>
            </a:r>
            <a:r>
              <a:rPr lang="he-IL" dirty="0" smtClean="0">
                <a:solidFill>
                  <a:schemeClr val="tx1"/>
                </a:solidFill>
              </a:rPr>
              <a:t>פשוטה</a:t>
            </a:r>
            <a:r>
              <a:rPr lang="en-US" dirty="0" smtClean="0">
                <a:solidFill>
                  <a:schemeClr val="tx1"/>
                </a:solidFill>
              </a:rPr>
              <a:t>) or leap year (</a:t>
            </a:r>
            <a:r>
              <a:rPr lang="he-IL" dirty="0" smtClean="0">
                <a:solidFill>
                  <a:schemeClr val="tx1"/>
                </a:solidFill>
              </a:rPr>
              <a:t>מעוברת</a:t>
            </a:r>
            <a:r>
              <a:rPr lang="en-US" dirty="0" smtClean="0">
                <a:solidFill>
                  <a:schemeClr val="tx1"/>
                </a:solidFill>
              </a:rPr>
              <a:t>).</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this Rosh Hashanah.</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the </a:t>
            </a:r>
            <a:r>
              <a:rPr lang="en-US" i="1" dirty="0" smtClean="0">
                <a:solidFill>
                  <a:schemeClr val="tx1"/>
                </a:solidFill>
              </a:rPr>
              <a:t>next</a:t>
            </a:r>
            <a:r>
              <a:rPr lang="en-US" dirty="0" smtClean="0">
                <a:solidFill>
                  <a:schemeClr val="tx1"/>
                </a:solidFill>
              </a:rPr>
              <a:t> Rosh Hashanah.</a:t>
            </a:r>
          </a:p>
          <a:p>
            <a:pPr>
              <a:buFont typeface="+mj-lt"/>
              <a:buAutoNum type="arabicParenR"/>
            </a:pPr>
            <a:r>
              <a:rPr lang="en-US" dirty="0" smtClean="0">
                <a:solidFill>
                  <a:schemeClr val="tx1"/>
                </a:solidFill>
              </a:rPr>
              <a:t>Find the calendar days for this and the next Rosh Hashanah.</a:t>
            </a:r>
          </a:p>
          <a:p>
            <a:pPr>
              <a:buFont typeface="+mj-lt"/>
              <a:buAutoNum type="arabicParenR"/>
            </a:pPr>
            <a:r>
              <a:rPr lang="en-US" dirty="0" smtClean="0">
                <a:solidFill>
                  <a:schemeClr val="tx1"/>
                </a:solidFill>
              </a:rPr>
              <a:t>Find all the days of Rosh </a:t>
            </a:r>
            <a:r>
              <a:rPr lang="en-US" dirty="0" err="1" smtClean="0">
                <a:solidFill>
                  <a:schemeClr val="tx1"/>
                </a:solidFill>
              </a:rPr>
              <a:t>Chodesh</a:t>
            </a:r>
            <a:r>
              <a:rPr lang="en-US" dirty="0" smtClean="0">
                <a:solidFill>
                  <a:schemeClr val="tx1"/>
                </a:solidFill>
              </a:rPr>
              <a:t>, and all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a:t>
            </a:r>
          </a:p>
          <a:p>
            <a:pPr>
              <a:buFont typeface="+mj-lt"/>
              <a:buAutoNum type="arabicParenR"/>
            </a:pPr>
            <a:r>
              <a:rPr lang="en-US" dirty="0" smtClean="0">
                <a:solidFill>
                  <a:schemeClr val="tx1"/>
                </a:solidFill>
              </a:rPr>
              <a:t>Determine the Torah readings (</a:t>
            </a:r>
            <a:r>
              <a:rPr lang="he-IL" dirty="0" smtClean="0">
                <a:solidFill>
                  <a:schemeClr val="tx1"/>
                </a:solidFill>
              </a:rPr>
              <a:t>סדרות</a:t>
            </a:r>
            <a:r>
              <a:rPr lang="en-US" dirty="0" smtClean="0">
                <a:solidFill>
                  <a:schemeClr val="tx1"/>
                </a:solidFill>
              </a:rPr>
              <a:t>).</a:t>
            </a:r>
          </a:p>
          <a:p>
            <a:endParaRPr lang="en-US" dirty="0">
              <a:solidFill>
                <a:schemeClr val="tx1"/>
              </a:solidFill>
            </a:endParaRPr>
          </a:p>
        </p:txBody>
      </p:sp>
    </p:spTree>
    <p:extLst>
      <p:ext uri="{BB962C8B-B14F-4D97-AF65-F5344CB8AC3E}">
        <p14:creationId xmlns:p14="http://schemas.microsoft.com/office/powerpoint/2010/main" val="15118139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a:spcBef>
                <a:spcPts val="1200"/>
              </a:spcBef>
              <a:buClr>
                <a:srgbClr val="000000"/>
              </a:buClr>
              <a:buFont typeface="Arial"/>
              <a:buAutoNum type="alphaUcPeriod"/>
            </a:pPr>
            <a:r>
              <a:rPr lang="en-US" dirty="0" err="1" smtClean="0">
                <a:solidFill>
                  <a:srgbClr val="000000"/>
                </a:solidFill>
                <a:highlight>
                  <a:srgbClr val="FFFF00"/>
                </a:highlight>
              </a:rPr>
              <a:t>Yomim</a:t>
            </a:r>
            <a:r>
              <a:rPr lang="en-US" dirty="0" smtClean="0">
                <a:solidFill>
                  <a:srgbClr val="000000"/>
                </a:solidFill>
                <a:highlight>
                  <a:srgbClr val="FFFF00"/>
                </a:highlight>
              </a:rPr>
              <a:t> </a:t>
            </a:r>
            <a:r>
              <a:rPr lang="en-US" dirty="0" err="1" smtClean="0">
                <a:solidFill>
                  <a:srgbClr val="000000"/>
                </a:solidFill>
                <a:highlight>
                  <a:srgbClr val="FFFF00"/>
                </a:highlight>
              </a:rPr>
              <a:t>Tovim</a:t>
            </a:r>
            <a:r>
              <a:rPr lang="en-US" dirty="0" smtClean="0">
                <a:solidFill>
                  <a:srgbClr val="000000"/>
                </a:solidFill>
                <a:highlight>
                  <a:srgbClr val="FFFF00"/>
                </a:highlight>
              </a:rPr>
              <a:t> and </a:t>
            </a:r>
            <a:r>
              <a:rPr lang="en-US" dirty="0" err="1" smtClean="0">
                <a:solidFill>
                  <a:srgbClr val="000000"/>
                </a:solidFill>
                <a:highlight>
                  <a:srgbClr val="FFFF00"/>
                </a:highlight>
              </a:rPr>
              <a:t>Sidros</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Pick a calendar</a:t>
            </a:r>
            <a:br>
              <a:rPr lang="en-US" dirty="0" smtClean="0">
                <a:solidFill>
                  <a:srgbClr val="000000"/>
                </a:solidFill>
              </a:rPr>
            </a:br>
            <a:r>
              <a:rPr lang="en-US" dirty="0" smtClean="0">
                <a:solidFill>
                  <a:srgbClr val="000000"/>
                </a:solidFill>
              </a:rPr>
              <a:t>- </a:t>
            </a:r>
            <a:r>
              <a:rPr lang="en-US" sz="1800" dirty="0" err="1" smtClean="0">
                <a:solidFill>
                  <a:srgbClr val="000000"/>
                </a:solidFill>
              </a:rPr>
              <a:t>Keviyus</a:t>
            </a:r>
            <a:r>
              <a:rPr lang="en-US" sz="1800" dirty="0" smtClean="0">
                <a:solidFill>
                  <a:srgbClr val="000000"/>
                </a:solidFill>
              </a:rPr>
              <a:t> page</a:t>
            </a:r>
            <a:br>
              <a:rPr lang="en-US" sz="1800" dirty="0" smtClean="0">
                <a:solidFill>
                  <a:srgbClr val="000000"/>
                </a:solidFill>
              </a:rPr>
            </a:br>
            <a:r>
              <a:rPr lang="en-US" sz="1800" dirty="0" smtClean="0">
                <a:solidFill>
                  <a:srgbClr val="000000"/>
                </a:solidFill>
              </a:rPr>
              <a:t>- Find this year’s calendar</a:t>
            </a:r>
            <a:endParaRPr sz="1800" dirty="0">
              <a:solidFill>
                <a:srgbClr val="000000"/>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Yomim Tovim</a:t>
            </a:r>
          </a:p>
          <a:p>
            <a:pPr>
              <a:spcBef>
                <a:spcPts val="600"/>
              </a:spcBef>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60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40723045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368825"/>
            <a:ext cx="8520600" cy="572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600"/>
              </a:spcBef>
              <a:buClr>
                <a:srgbClr val="000000"/>
              </a:buClr>
              <a:buFont typeface="Arial"/>
              <a:buAutoNum type="arabicParenR"/>
            </a:pPr>
            <a:r>
              <a:rPr lang="en-US" dirty="0" smtClean="0">
                <a:solidFill>
                  <a:srgbClr val="000000"/>
                </a:solidFill>
                <a:highlight>
                  <a:srgbClr val="FFFF00"/>
                </a:highlight>
              </a:rPr>
              <a:t>Pick a calendar</a:t>
            </a:r>
            <a:r>
              <a:rPr lang="en-US" dirty="0">
                <a:solidFill>
                  <a:srgbClr val="000000"/>
                </a:solidFill>
                <a:highlight>
                  <a:srgbClr val="FFFF00"/>
                </a:highlight>
              </a:rPr>
              <a:t/>
            </a:r>
            <a:br>
              <a:rPr lang="en-US" dirty="0">
                <a:solidFill>
                  <a:srgbClr val="000000"/>
                </a:solidFill>
                <a:highlight>
                  <a:srgbClr val="FFFF00"/>
                </a:highlight>
              </a:rPr>
            </a:br>
            <a:r>
              <a:rPr lang="en-US" dirty="0" smtClean="0">
                <a:solidFill>
                  <a:srgbClr val="000000"/>
                </a:solidFill>
              </a:rPr>
              <a:t>- </a:t>
            </a:r>
            <a:r>
              <a:rPr lang="en-US"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marL="457200" lvl="0" indent="-342900" algn="l" rtl="0">
              <a:spcBef>
                <a:spcPts val="600"/>
              </a:spcBef>
              <a:spcAft>
                <a:spcPts val="0"/>
              </a:spcAft>
              <a:buClr>
                <a:srgbClr val="000000"/>
              </a:buClr>
              <a:buSzPts val="1800"/>
              <a:buAutoNum type="arabicParenR"/>
            </a:pPr>
            <a:r>
              <a:rPr lang="en" dirty="0" smtClean="0">
                <a:solidFill>
                  <a:srgbClr val="000000"/>
                </a:solidFill>
              </a:rPr>
              <a:t>Yomim Tovim</a:t>
            </a:r>
          </a:p>
          <a:p>
            <a:pPr>
              <a:spcBef>
                <a:spcPts val="600"/>
              </a:spcBef>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60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7287194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Pick a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lay out the calendar for the entire year. To help </a:t>
            </a:r>
            <a:r>
              <a:rPr lang="en-US" dirty="0" smtClean="0">
                <a:solidFill>
                  <a:schemeClr val="tx1"/>
                </a:solidFill>
              </a:rPr>
              <a:t>you visualize </a:t>
            </a:r>
            <a:r>
              <a:rPr lang="en-US" dirty="0">
                <a:solidFill>
                  <a:schemeClr val="tx1"/>
                </a:solidFill>
              </a:rPr>
              <a:t>this, </a:t>
            </a:r>
            <a:r>
              <a:rPr lang="en-US" dirty="0" smtClean="0">
                <a:solidFill>
                  <a:schemeClr val="tx1"/>
                </a:solidFill>
              </a:rPr>
              <a:t>open the file Keviyus.htm included here in the \KV folder. (Check for viruses and unzip first). It is a self-contained web page that shows all the possible calendars.</a:t>
            </a:r>
          </a:p>
          <a:p>
            <a:pPr>
              <a:spcBef>
                <a:spcPts val="1600"/>
              </a:spcBef>
              <a:buClr>
                <a:srgbClr val="000000"/>
              </a:buClr>
            </a:pPr>
            <a:r>
              <a:rPr lang="en-US" dirty="0" smtClean="0">
                <a:solidFill>
                  <a:schemeClr val="tx1"/>
                </a:solidFill>
              </a:rPr>
              <a:t>Go ahead, do that now!</a:t>
            </a:r>
          </a:p>
          <a:p>
            <a:pPr>
              <a:spcBef>
                <a:spcPts val="1600"/>
              </a:spcBef>
              <a:buClr>
                <a:srgbClr val="000000"/>
              </a:buClr>
            </a:pPr>
            <a:r>
              <a:rPr lang="en-US" dirty="0" smtClean="0">
                <a:solidFill>
                  <a:schemeClr val="tx1"/>
                </a:solidFill>
              </a:rPr>
              <a:t>It can also be </a:t>
            </a:r>
            <a:r>
              <a:rPr lang="en-US" dirty="0" smtClean="0">
                <a:solidFill>
                  <a:srgbClr val="000000"/>
                </a:solidFill>
              </a:rPr>
              <a:t>downloaded at </a:t>
            </a:r>
            <a:r>
              <a:rPr lang="en-US" u="sng" dirty="0" smtClean="0">
                <a:hlinkClick r:id="rId3"/>
              </a:rPr>
              <a:t>https://drive.google.com/open?id=0B1_EiCPi0cabd0RPa1R2bFdGLUU</a:t>
            </a:r>
            <a:endParaRPr lang="en" dirty="0">
              <a:solidFill>
                <a:srgbClr val="000000"/>
              </a:solidFill>
            </a:endParaRPr>
          </a:p>
        </p:txBody>
      </p:sp>
    </p:spTree>
    <p:extLst>
      <p:ext uri="{BB962C8B-B14F-4D97-AF65-F5344CB8AC3E}">
        <p14:creationId xmlns:p14="http://schemas.microsoft.com/office/powerpoint/2010/main" val="22430385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a:t>
            </a:r>
            <a:r>
              <a:rPr lang="en" dirty="0" smtClean="0"/>
              <a:t>he Keviyus page, cont.</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smtClean="0">
                <a:solidFill>
                  <a:schemeClr val="tx1"/>
                </a:solidFill>
              </a:rPr>
              <a:t>The page is based on a chart in the</a:t>
            </a:r>
            <a:br>
              <a:rPr lang="en-US" dirty="0" smtClean="0">
                <a:solidFill>
                  <a:schemeClr val="tx1"/>
                </a:solidFill>
              </a:rPr>
            </a:br>
            <a:r>
              <a:rPr lang="en-US" dirty="0" smtClean="0">
                <a:solidFill>
                  <a:schemeClr val="tx1"/>
                </a:solidFill>
              </a:rPr>
              <a:t>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72000" y="0"/>
            <a:ext cx="3148315" cy="5143500"/>
          </a:xfrm>
          <a:prstGeom prst="rect">
            <a:avLst/>
          </a:prstGeom>
        </p:spPr>
      </p:pic>
    </p:spTree>
    <p:extLst>
      <p:ext uri="{BB962C8B-B14F-4D97-AF65-F5344CB8AC3E}">
        <p14:creationId xmlns:p14="http://schemas.microsoft.com/office/powerpoint/2010/main" val="8096777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The Keviyus page, cont.</a:t>
            </a:r>
            <a:endParaRPr dirty="0"/>
          </a:p>
        </p:txBody>
      </p:sp>
      <p:sp>
        <p:nvSpPr>
          <p:cNvPr id="97" name="Google Shape;97;p20"/>
          <p:cNvSpPr txBox="1">
            <a:spLocks noGrp="1"/>
          </p:cNvSpPr>
          <p:nvPr>
            <p:ph type="body" idx="1"/>
          </p:nvPr>
        </p:nvSpPr>
        <p:spPr>
          <a:xfrm>
            <a:off x="311700" y="1156908"/>
            <a:ext cx="8520600" cy="3608063"/>
          </a:xfrm>
          <a:prstGeom prst="rect">
            <a:avLst/>
          </a:prstGeom>
        </p:spPr>
        <p:txBody>
          <a:bodyPr spcFirstLastPara="1" wrap="square" lIns="91425" tIns="91425" rIns="91425" bIns="91425" anchor="t" anchorCtr="0">
            <a:noAutofit/>
          </a:bodyPr>
          <a:lstStyle/>
          <a:p>
            <a:pPr>
              <a:lnSpc>
                <a:spcPct val="100000"/>
              </a:lnSpc>
              <a:spcBef>
                <a:spcPts val="600"/>
              </a:spcBef>
              <a:buClr>
                <a:srgbClr val="000000"/>
              </a:buClr>
            </a:pPr>
            <a:r>
              <a:rPr lang="en-US" dirty="0" smtClean="0">
                <a:solidFill>
                  <a:schemeClr val="tx1"/>
                </a:solidFill>
              </a:rPr>
              <a:t>For more instructions on using the </a:t>
            </a:r>
            <a:r>
              <a:rPr lang="en-US" dirty="0" err="1" smtClean="0">
                <a:solidFill>
                  <a:schemeClr val="tx1"/>
                </a:solidFill>
              </a:rPr>
              <a:t>Keviyus</a:t>
            </a:r>
            <a:r>
              <a:rPr lang="en-US" dirty="0" smtClean="0">
                <a:solidFill>
                  <a:schemeClr val="tx1"/>
                </a:solidFill>
              </a:rPr>
              <a:t> page, see the separate presentation “The </a:t>
            </a:r>
            <a:r>
              <a:rPr lang="en-US" dirty="0" err="1" smtClean="0">
                <a:solidFill>
                  <a:schemeClr val="tx1"/>
                </a:solidFill>
              </a:rPr>
              <a:t>Keviyus</a:t>
            </a:r>
            <a:r>
              <a:rPr lang="en-US" dirty="0" smtClean="0">
                <a:solidFill>
                  <a:schemeClr val="tx1"/>
                </a:solidFill>
              </a:rPr>
              <a:t> page”.</a:t>
            </a:r>
          </a:p>
        </p:txBody>
      </p:sp>
    </p:spTree>
    <p:extLst>
      <p:ext uri="{BB962C8B-B14F-4D97-AF65-F5344CB8AC3E}">
        <p14:creationId xmlns:p14="http://schemas.microsoft.com/office/powerpoint/2010/main" val="6719725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buFont typeface="Arial"/>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a:t>
            </a:r>
            <a:r>
              <a:rPr lang="en-US" dirty="0" smtClean="0">
                <a:solidFill>
                  <a:srgbClr val="000000"/>
                </a:solidFill>
                <a:highlight>
                  <a:srgbClr val="FFFF00"/>
                </a:highlight>
              </a:rPr>
              <a:t>Find this year’s calendar</a:t>
            </a:r>
            <a:endParaRPr lang="en-US"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Yomim Tovim</a:t>
            </a:r>
          </a:p>
          <a:p>
            <a:pPr>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359750758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 – find the calendar for the year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37086378"/>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You'll see a total of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leap year. If the page header is </a:t>
                      </a:r>
                      <a:r>
                        <a:rPr lang="he-IL" sz="1800" dirty="0" smtClean="0"/>
                        <a:t>פשוטה</a:t>
                      </a:r>
                      <a:r>
                        <a:rPr lang="en-US" sz="1800" dirty="0" smtClean="0"/>
                        <a:t>, click on the right-hand pane and scroll left, or click the “</a:t>
                      </a:r>
                      <a:r>
                        <a:rPr lang="he-IL" sz="1800" dirty="0" smtClean="0"/>
                        <a:t>מעוברת</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a:t>
                      </a:r>
                      <a:r>
                        <a:rPr lang="he-IL" sz="1800" dirty="0" smtClean="0">
                          <a:solidFill>
                            <a:schemeClr val="tx1"/>
                          </a:solidFill>
                        </a:rPr>
                        <a:t> </a:t>
                      </a:r>
                      <a:r>
                        <a:rPr lang="en-US" sz="1800" dirty="0" smtClean="0">
                          <a:solidFill>
                            <a:schemeClr val="tx1"/>
                          </a:solidFill>
                        </a:rPr>
                        <a:t>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בש"ז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5577095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163988287"/>
              </p:ext>
            </p:extLst>
          </p:nvPr>
        </p:nvGraphicFramePr>
        <p:xfrm>
          <a:off x="753036" y="1268737"/>
          <a:ext cx="7637928" cy="344932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spcBef>
                          <a:spcPts val="600"/>
                        </a:spcBef>
                        <a:buFont typeface="Arial" panose="020B0604020202020204" pitchFamily="34" charset="0"/>
                        <a:buNone/>
                      </a:pPr>
                      <a:r>
                        <a:rPr lang="en-US" sz="1800" dirty="0" smtClean="0">
                          <a:solidFill>
                            <a:schemeClr val="tx1"/>
                          </a:solidFill>
                        </a:rPr>
                        <a:t>What about the </a:t>
                      </a:r>
                      <a:r>
                        <a:rPr lang="en-US" sz="1800" i="1" dirty="0" smtClean="0">
                          <a:solidFill>
                            <a:schemeClr val="tx1"/>
                          </a:solidFill>
                        </a:rPr>
                        <a:t>last</a:t>
                      </a:r>
                      <a:r>
                        <a:rPr lang="en-US" sz="1800" dirty="0" smtClean="0">
                          <a:solidFill>
                            <a:schemeClr val="tx1"/>
                          </a:solidFill>
                        </a:rPr>
                        <a:t> letter of the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indent="-285750">
                        <a:spcBef>
                          <a:spcPts val="600"/>
                        </a:spcBef>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Shabbos (</a:t>
                      </a:r>
                      <a:r>
                        <a:rPr lang="he-IL" sz="1800" dirty="0" smtClean="0">
                          <a:solidFill>
                            <a:schemeClr val="tx1"/>
                          </a:solidFill>
                        </a:rPr>
                        <a:t>ז</a:t>
                      </a:r>
                      <a:r>
                        <a:rPr lang="en-US" sz="1800" dirty="0" smtClean="0">
                          <a:solidFill>
                            <a:schemeClr val="tx1"/>
                          </a:solidFill>
                        </a:rPr>
                        <a:t>), as you can see by scrolling down on that calendar. So the correct calendar is titled </a:t>
                      </a:r>
                      <a:r>
                        <a:rPr lang="he-IL" sz="1800" dirty="0" smtClean="0">
                          <a:solidFill>
                            <a:schemeClr val="tx1"/>
                          </a:solidFill>
                        </a:rPr>
                        <a:t>בש"ז</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5101252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a:buClr>
                <a:srgbClr val="000000"/>
              </a:buClr>
              <a:buFont typeface="Arial"/>
              <a:buAutoNum type="arabicParenR"/>
            </a:pPr>
            <a:r>
              <a:rPr lang="en-US" dirty="0" err="1" smtClean="0">
                <a:solidFill>
                  <a:srgbClr val="000000"/>
                </a:solidFill>
                <a:highlight>
                  <a:srgbClr val="FFFF00"/>
                </a:highlight>
              </a:rPr>
              <a:t>Yomim</a:t>
            </a:r>
            <a:r>
              <a:rPr lang="en-US" dirty="0" smtClean="0">
                <a:solidFill>
                  <a:srgbClr val="000000"/>
                </a:solidFill>
                <a:highlight>
                  <a:srgbClr val="FFFF00"/>
                </a:highlight>
              </a:rPr>
              <a:t> </a:t>
            </a:r>
            <a:r>
              <a:rPr lang="en-US" dirty="0" err="1" smtClean="0">
                <a:solidFill>
                  <a:srgbClr val="000000"/>
                </a:solidFill>
                <a:highlight>
                  <a:srgbClr val="FFFF00"/>
                </a:highlight>
              </a:rPr>
              <a:t>tovim</a:t>
            </a:r>
            <a:endParaRPr lang="en-US"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part 1</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Decide 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a:t>
            </a:r>
          </a:p>
          <a:p>
            <a:pPr>
              <a:spcBef>
                <a:spcPts val="600"/>
              </a:spcBef>
            </a:pPr>
            <a:r>
              <a:rPr lang="en-US" dirty="0" smtClean="0">
                <a:solidFill>
                  <a:schemeClr val="tx1"/>
                </a:solidFill>
              </a:rPr>
              <a:t>The number of the year we are calculating will tell 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082462146"/>
              </p:ext>
            </p:extLst>
          </p:nvPr>
        </p:nvGraphicFramePr>
        <p:xfrm>
          <a:off x="753036" y="932180"/>
          <a:ext cx="7637928" cy="393700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Each of the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p>
                    <a:p>
                      <a:pPr marL="285750" indent="-285750">
                        <a:buFont typeface="Arial" panose="020B0604020202020204" pitchFamily="34" charset="0"/>
                        <a:buChar char="•"/>
                      </a:pPr>
                      <a:r>
                        <a:rPr lang="en-US" sz="1800" dirty="0" smtClean="0">
                          <a:solidFill>
                            <a:schemeClr val="tx1"/>
                          </a:solidFill>
                        </a:rPr>
                        <a:t>It is easy now to fix their days of the week, just by adding them to the months on the correct date. </a:t>
                      </a:r>
                      <a:r>
                        <a:rPr lang="en-US" sz="1800" smtClean="0">
                          <a:solidFill>
                            <a:schemeClr val="tx1"/>
                          </a:solidFill>
                        </a:rPr>
                        <a:t>But: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בש"ז</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smtClean="0">
                          <a:solidFill>
                            <a:schemeClr val="tx1"/>
                          </a:solidFill>
                        </a:rPr>
                        <a:t>17</a:t>
                      </a:r>
                      <a:r>
                        <a:rPr lang="en-US" sz="1800" b="0" baseline="0" smtClean="0">
                          <a:solidFill>
                            <a:schemeClr val="tx1"/>
                          </a:solidFill>
                        </a:rPr>
                        <a:t> Tammuz and </a:t>
                      </a:r>
                      <a:r>
                        <a:rPr lang="en-US" sz="1800" b="0" smtClean="0">
                          <a:solidFill>
                            <a:schemeClr val="tx1"/>
                          </a:solidFill>
                        </a:rPr>
                        <a:t>Tisha</a:t>
                      </a:r>
                      <a:r>
                        <a:rPr lang="en-US" sz="1800" b="0" baseline="0" smtClean="0">
                          <a:solidFill>
                            <a:schemeClr val="tx1"/>
                          </a:solidFill>
                        </a:rPr>
                        <a:t> B’Av fall on Shabbos, so the actual fasts are on Sunday.</a:t>
                      </a:r>
                      <a:endParaRPr lang="en-US" sz="1800" b="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smtClean="0">
                <a:solidFill>
                  <a:srgbClr val="000000"/>
                </a:solidFill>
                <a:highlight>
                  <a:srgbClr val="FFFF00"/>
                </a:highlight>
              </a:rPr>
              <a:t>Sidros</a:t>
            </a:r>
            <a:r>
              <a:rPr lang="en-US" dirty="0" smtClean="0">
                <a:solidFill>
                  <a:srgbClr val="000000"/>
                </a:solidFill>
                <a:highlight>
                  <a:srgbClr val="FFFF00"/>
                </a:highlight>
              </a:rPr>
              <a:t/>
            </a:r>
            <a:br>
              <a:rPr lang="en-US" dirty="0" smtClean="0">
                <a:solidFill>
                  <a:srgbClr val="000000"/>
                </a:solidFill>
                <a:highlight>
                  <a:srgbClr val="FFFF00"/>
                </a:highlight>
              </a:rPr>
            </a:br>
            <a:r>
              <a:rPr lang="en" dirty="0" smtClean="0">
                <a:solidFill>
                  <a:srgbClr val="000000"/>
                </a:solidFill>
              </a:rPr>
              <a:t>- </a:t>
            </a:r>
            <a:r>
              <a:rPr lang="en-US" dirty="0" smtClean="0">
                <a:solidFill>
                  <a:srgbClr val="000000"/>
                </a:solidFill>
                <a:highlight>
                  <a:srgbClr val="FFFF00"/>
                </a:highlight>
              </a:rPr>
              <a:t>Introduction</a:t>
            </a:r>
            <a:r>
              <a:rPr lang="en" dirty="0" smtClean="0">
                <a:solidFill>
                  <a:srgbClr val="000000"/>
                </a:solidFill>
              </a:rPr>
              <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a:solidFill>
                  <a:schemeClr val="tx1"/>
                </a:solidFill>
              </a:rPr>
              <a:t>Now we 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the </a:t>
            </a:r>
            <a:r>
              <a:rPr lang="en-US" sz="1800" dirty="0" err="1" smtClean="0">
                <a:solidFill>
                  <a:schemeClr val="tx1"/>
                </a:solidFill>
              </a:rPr>
              <a:t>golus</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err="1">
                <a:solidFill>
                  <a:schemeClr val="tx1"/>
                </a:solidFill>
              </a:rPr>
              <a:t>sidros</a:t>
            </a:r>
            <a:r>
              <a:rPr lang="en-US" dirty="0">
                <a:solidFill>
                  <a:schemeClr val="tx1"/>
                </a:solidFill>
              </a:rPr>
              <a:t> to </a:t>
            </a:r>
            <a:r>
              <a:rPr lang="en-US" dirty="0" smtClean="0">
                <a:solidFill>
                  <a:schemeClr val="tx1"/>
                </a:solidFill>
              </a:rPr>
              <a:t>read that year.</a:t>
            </a: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We’ll do this in stages, going from one benchmark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p>
        </p:txBody>
      </p:sp>
    </p:spTree>
    <p:extLst>
      <p:ext uri="{BB962C8B-B14F-4D97-AF65-F5344CB8AC3E}">
        <p14:creationId xmlns:p14="http://schemas.microsoft.com/office/powerpoint/2010/main" val="220001819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017725"/>
            <a:ext cx="8520600" cy="3625713"/>
          </a:xfrm>
        </p:spPr>
        <p:txBody>
          <a:bodyPr/>
          <a:lstStyle/>
          <a:p>
            <a:pPr>
              <a:spcBef>
                <a:spcPts val="600"/>
              </a:spcBef>
            </a:pPr>
            <a:r>
              <a:rPr lang="en-US" dirty="0" smtClean="0">
                <a:solidFill>
                  <a:schemeClr val="tx1"/>
                </a:solidFill>
              </a:rPr>
              <a:t>“We’ll need to know how many Shabbos readings there are between each pair of benchmarks. It may vary with the different calendars.”</a:t>
            </a:r>
          </a:p>
          <a:p>
            <a:pPr>
              <a:spcBef>
                <a:spcPts val="600"/>
              </a:spcBef>
            </a:pPr>
            <a:r>
              <a:rPr lang="en-US" dirty="0" smtClean="0">
                <a:solidFill>
                  <a:schemeClr val="tx1"/>
                </a:solidFill>
              </a:rPr>
              <a:t>One way to do this: Hover over two benchmark dates, and see how many weeks and days into the year each one is, and thus how far apart they are. </a:t>
            </a:r>
          </a:p>
          <a:p>
            <a:pPr>
              <a:spcBef>
                <a:spcPts val="600"/>
              </a:spcBef>
            </a:pPr>
            <a:r>
              <a:rPr lang="en-US" dirty="0" smtClean="0">
                <a:solidFill>
                  <a:schemeClr val="tx1"/>
                </a:solidFill>
              </a:rPr>
              <a:t>It can help to go to a view where the starting point lines up (at Rosh Hashanah, or at Pesach [and the rest of the year], using the “Line up by…” buttons.) You can also page down, which goes exactly one week at a time, or compare two copies of the page, one at the beginning and one at the end.</a:t>
            </a:r>
          </a:p>
          <a:p>
            <a:pPr>
              <a:spcBef>
                <a:spcPts val="600"/>
              </a:spcBef>
            </a:pPr>
            <a:r>
              <a:rPr lang="en-US" dirty="0">
                <a:solidFill>
                  <a:schemeClr val="tx1"/>
                </a:solidFill>
              </a:rPr>
              <a:t>Each 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a:p>
            <a:pPr marL="114300" indent="0">
              <a:buNone/>
            </a:pPr>
            <a:endParaRPr lang="en-US" dirty="0" smtClean="0">
              <a:solidFill>
                <a:schemeClr val="tx1"/>
              </a:solidFill>
            </a:endParaRPr>
          </a:p>
        </p:txBody>
      </p:sp>
    </p:spTree>
    <p:extLst>
      <p:ext uri="{BB962C8B-B14F-4D97-AF65-F5344CB8AC3E}">
        <p14:creationId xmlns:p14="http://schemas.microsoft.com/office/powerpoint/2010/main" val="31521541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a:t>g</a:t>
            </a:r>
            <a:r>
              <a:rPr lang="en-US" dirty="0" err="1" smtClean="0"/>
              <a:t>olus</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golus</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085715840"/>
              </p:ext>
            </p:extLst>
          </p:nvPr>
        </p:nvGraphicFramePr>
        <p:xfrm>
          <a:off x="753036" y="1188054"/>
          <a:ext cx="7637928" cy="311404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בש"ז</a:t>
                      </a:r>
                      <a:r>
                        <a:rPr lang="en-US" sz="1800" dirty="0" smtClean="0">
                          <a:solidFill>
                            <a:schemeClr val="tx1"/>
                          </a:solidFill>
                        </a:rPr>
                        <a:t> leap year. On Shabbos: </a:t>
                      </a:r>
                      <a:r>
                        <a:rPr lang="en-US" sz="1800" dirty="0" err="1" smtClean="0">
                          <a:solidFill>
                            <a:schemeClr val="tx1"/>
                          </a:solidFill>
                        </a:rPr>
                        <a:t>Chol</a:t>
                      </a:r>
                      <a:r>
                        <a:rPr lang="en-US" sz="1800" dirty="0" smtClean="0">
                          <a:solidFill>
                            <a:schemeClr val="tx1"/>
                          </a:solidFill>
                        </a:rPr>
                        <a:t> </a:t>
                      </a:r>
                      <a:r>
                        <a:rPr lang="en-US" sz="1800" dirty="0" err="1" smtClean="0">
                          <a:solidFill>
                            <a:schemeClr val="tx1"/>
                          </a:solidFill>
                        </a:rPr>
                        <a:t>Hamoed</a:t>
                      </a:r>
                      <a:r>
                        <a:rPr lang="en-US" sz="1800" dirty="0" smtClean="0">
                          <a:solidFill>
                            <a:schemeClr val="tx1"/>
                          </a:solidFill>
                        </a:rPr>
                        <a:t> </a:t>
                      </a:r>
                      <a:r>
                        <a:rPr lang="en-US" sz="1800" dirty="0" err="1" smtClean="0">
                          <a:solidFill>
                            <a:schemeClr val="tx1"/>
                          </a:solidFill>
                        </a:rPr>
                        <a:t>Sukkos</a:t>
                      </a:r>
                      <a:r>
                        <a:rPr lang="en-US" sz="1800" dirty="0" smtClean="0">
                          <a:solidFill>
                            <a:schemeClr val="tx1"/>
                          </a:solidFill>
                        </a:rPr>
                        <a:t>, first day of Pesach</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but</a:t>
                      </a:r>
                      <a:r>
                        <a:rPr lang="en-US" sz="1800" baseline="0" dirty="0" smtClean="0">
                          <a:solidFill>
                            <a:schemeClr val="tx1"/>
                          </a:solidFill>
                        </a:rPr>
                        <a:t> only </a:t>
                      </a:r>
                      <a:r>
                        <a:rPr lang="en-US" sz="1800" dirty="0" smtClean="0">
                          <a:solidFill>
                            <a:schemeClr val="tx1"/>
                          </a:solidFill>
                        </a:rPr>
                        <a:t>in </a:t>
                      </a:r>
                      <a:r>
                        <a:rPr lang="en-US" sz="1800" dirty="0" err="1" smtClean="0">
                          <a:solidFill>
                            <a:schemeClr val="tx1"/>
                          </a:solidFill>
                        </a:rPr>
                        <a:t>golus</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We are only going to need one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(which turns out to be Matos-</a:t>
                      </a:r>
                      <a:r>
                        <a:rPr lang="en-US" sz="1800" dirty="0" err="1" smtClean="0">
                          <a:solidFill>
                            <a:schemeClr val="tx1"/>
                          </a:solidFill>
                        </a:rPr>
                        <a:t>Masei</a:t>
                      </a:r>
                      <a:r>
                        <a:rPr lang="en-US" sz="1800" dirty="0" smtClean="0">
                          <a:solidFill>
                            <a:schemeClr val="tx1"/>
                          </a:solidFill>
                        </a:rPr>
                        <a:t>) – and none at all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smtClean="0">
                <a:solidFill>
                  <a:srgbClr val="000000"/>
                </a:solidFill>
                <a:highlight>
                  <a:srgbClr val="FFFF00"/>
                </a:highlight>
              </a:rPr>
              <a:t>Sidros</a:t>
            </a:r>
            <a:r>
              <a:rPr lang="en-US" dirty="0" smtClean="0">
                <a:solidFill>
                  <a:srgbClr val="000000"/>
                </a:solidFill>
                <a:highlight>
                  <a:srgbClr val="FFFF00"/>
                </a:highlight>
              </a:rPr>
              <a:t/>
            </a:r>
            <a:br>
              <a:rPr lang="en-US" dirty="0" smtClean="0">
                <a:solidFill>
                  <a:srgbClr val="000000"/>
                </a:solidFill>
                <a:highlight>
                  <a:srgbClr val="FFFF00"/>
                </a:highlight>
              </a:rPr>
            </a:br>
            <a:r>
              <a:rPr lang="en" dirty="0">
                <a:solidFill>
                  <a:srgbClr val="000000"/>
                </a:solidFill>
              </a:rPr>
              <a:t>- </a:t>
            </a:r>
            <a:r>
              <a:rPr lang="en" dirty="0" smtClean="0">
                <a:solidFill>
                  <a:srgbClr val="000000"/>
                </a:solidFill>
              </a:rPr>
              <a:t>Introduction</a:t>
            </a:r>
            <a:br>
              <a:rPr lang="en" dirty="0" smtClean="0">
                <a:solidFill>
                  <a:srgbClr val="000000"/>
                </a:solidFill>
              </a:rPr>
            </a:br>
            <a:r>
              <a:rPr lang="en" dirty="0" smtClean="0">
                <a:solidFill>
                  <a:srgbClr val="000000"/>
                </a:solidFill>
              </a:rPr>
              <a:t>- </a:t>
            </a:r>
            <a:r>
              <a:rPr lang="en-US" dirty="0" smtClean="0">
                <a:solidFill>
                  <a:srgbClr val="000000"/>
                </a:solidFill>
                <a:highlight>
                  <a:srgbClr val="FFFF00"/>
                </a:highlight>
              </a:rPr>
              <a:t>Arranging the </a:t>
            </a:r>
            <a:r>
              <a:rPr lang="en-US" dirty="0" err="1" smtClean="0">
                <a:solidFill>
                  <a:srgbClr val="000000"/>
                </a:solidFill>
                <a:highlight>
                  <a:srgbClr val="FFFF00"/>
                </a:highlight>
              </a:rPr>
              <a:t>sidros</a:t>
            </a:r>
            <a:r>
              <a:rPr lang="en" dirty="0" smtClean="0">
                <a:solidFill>
                  <a:srgbClr val="000000"/>
                </a:solidFill>
              </a:rPr>
              <a:t/>
            </a:r>
            <a:br>
              <a:rPr lang="en" dirty="0" smtClean="0">
                <a:solidFill>
                  <a:srgbClr val="000000"/>
                </a:solidFill>
              </a:rPr>
            </a:br>
            <a:endParaRPr lang="en" dirty="0">
              <a:solidFill>
                <a:srgbClr val="000000"/>
              </a:solidFill>
            </a:endParaRPr>
          </a:p>
        </p:txBody>
      </p:sp>
    </p:spTree>
    <p:extLst>
      <p:ext uri="{BB962C8B-B14F-4D97-AF65-F5344CB8AC3E}">
        <p14:creationId xmlns:p14="http://schemas.microsoft.com/office/powerpoint/2010/main" val="276431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2</a:t>
            </a:r>
            <a:endParaRPr lang="en-US" dirty="0"/>
          </a:p>
        </p:txBody>
      </p:sp>
      <p:sp>
        <p:nvSpPr>
          <p:cNvPr id="3" name="Text Placeholder 2"/>
          <p:cNvSpPr>
            <a:spLocks noGrp="1"/>
          </p:cNvSpPr>
          <p:nvPr>
            <p:ph type="body" idx="1"/>
          </p:nvPr>
        </p:nvSpPr>
        <p:spPr/>
        <p:txBody>
          <a:bodyPr/>
          <a:lstStyle/>
          <a:p>
            <a:pPr marL="114300" indent="0">
              <a:buNone/>
            </a:pPr>
            <a:r>
              <a:rPr lang="en-US" b="1" dirty="0" smtClean="0">
                <a:solidFill>
                  <a:schemeClr val="tx1"/>
                </a:solidFill>
              </a:rPr>
              <a:t>Find the </a:t>
            </a:r>
            <a:r>
              <a:rPr lang="en-US" b="1" dirty="0" err="1" smtClean="0">
                <a:solidFill>
                  <a:schemeClr val="tx1"/>
                </a:solidFill>
              </a:rPr>
              <a:t>molad</a:t>
            </a:r>
            <a:r>
              <a:rPr lang="en-US" b="1" dirty="0" smtClean="0">
                <a:solidFill>
                  <a:schemeClr val="tx1"/>
                </a:solidFill>
              </a:rPr>
              <a:t> for this Rosh Hashanah.</a:t>
            </a:r>
          </a:p>
          <a:p>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nearly to the second.</a:t>
            </a:r>
          </a:p>
          <a:p>
            <a:r>
              <a:rPr lang="en-US" dirty="0" smtClean="0">
                <a:solidFill>
                  <a:schemeClr val="tx1"/>
                </a:solidFill>
              </a:rPr>
              <a:t>By knowing the number of years since Creation, knowing the starting point, and knowing the length of a month, we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the golus</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 Arranging the </a:t>
            </a:r>
            <a:r>
              <a:rPr lang="en-US" dirty="0" err="1"/>
              <a:t>sidros</a:t>
            </a:r>
            <a:r>
              <a:rPr lang="en-US" dirty="0"/>
              <a:t> – Pesach - </a:t>
            </a:r>
            <a:r>
              <a:rPr lang="he-IL" dirty="0"/>
              <a:t>פשוטה</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66338277"/>
              </p:ext>
            </p:extLst>
          </p:nvPr>
        </p:nvGraphicFramePr>
        <p:xfrm>
          <a:off x="753036" y="1107372"/>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Tzav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six regular year calendars, this 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But see </a:t>
                      </a:r>
                      <a:r>
                        <a:rPr lang="he-IL" sz="1800" dirty="0" smtClean="0">
                          <a:solidFill>
                            <a:schemeClr val="tx1"/>
                          </a:solidFill>
                        </a:rPr>
                        <a:t>הש"א</a:t>
                      </a:r>
                      <a:r>
                        <a:rPr lang="en-US" sz="1800" dirty="0" smtClean="0">
                          <a:solidFill>
                            <a:schemeClr val="tx1"/>
                          </a:solidFill>
                        </a:rPr>
                        <a:t>. </a:t>
                      </a:r>
                      <a:r>
                        <a:rPr lang="en-US" sz="1800" dirty="0" err="1" smtClean="0">
                          <a:solidFill>
                            <a:schemeClr val="tx1"/>
                          </a:solidFill>
                        </a:rPr>
                        <a:t>Bereishis</a:t>
                      </a:r>
                      <a:r>
                        <a:rPr lang="en-US" sz="1800" dirty="0" smtClean="0">
                          <a:solidFill>
                            <a:schemeClr val="tx1"/>
                          </a:solidFill>
                        </a:rPr>
                        <a:t> is just after Simchas Torah, Tzav is just before Pesach – </a:t>
                      </a:r>
                      <a:r>
                        <a:rPr lang="en-US" sz="1800" i="1" dirty="0" smtClean="0">
                          <a:solidFill>
                            <a:schemeClr val="tx1"/>
                          </a:solidFill>
                        </a:rPr>
                        <a:t>just </a:t>
                      </a:r>
                      <a:r>
                        <a:rPr lang="en-US" sz="1800" dirty="0" smtClean="0">
                          <a:solidFill>
                            <a:schemeClr val="tx1"/>
                          </a:solidFill>
                        </a:rPr>
                        <a:t>room for one extra </a:t>
                      </a:r>
                      <a:r>
                        <a:rPr lang="en-US" sz="1800" dirty="0" err="1" smtClean="0">
                          <a:solidFill>
                            <a:schemeClr val="tx1"/>
                          </a:solidFill>
                        </a:rPr>
                        <a:t>parsha</a:t>
                      </a:r>
                      <a:r>
                        <a:rPr lang="en-US" sz="1800" dirty="0" smtClean="0">
                          <a:solidFill>
                            <a:schemeClr val="tx1"/>
                          </a:solidFill>
                        </a:rPr>
                        <a:t> (24 weeks</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two</a:t>
                      </a:r>
                      <a:r>
                        <a:rPr lang="en-US" sz="1800" dirty="0" smtClean="0">
                          <a:solidFill>
                            <a:schemeClr val="tx1"/>
                          </a:solidFill>
                        </a:rPr>
                        <a:t> days</a:t>
                      </a:r>
                      <a:r>
                        <a:rPr lang="en-US" sz="1800" baseline="0" dirty="0" smtClean="0">
                          <a:solidFill>
                            <a:schemeClr val="tx1"/>
                          </a:solidFill>
                        </a:rPr>
                        <a:t> apart</a:t>
                      </a:r>
                      <a:r>
                        <a:rPr lang="en-US" sz="1800" dirty="0" smtClean="0">
                          <a:solidFill>
                            <a:schemeClr val="tx1"/>
                          </a:solidFill>
                        </a:rPr>
                        <a:t>), so </a:t>
                      </a:r>
                      <a:r>
                        <a:rPr lang="en-US" sz="1800" dirty="0" err="1" smtClean="0">
                          <a:solidFill>
                            <a:schemeClr val="tx1"/>
                          </a:solidFill>
                        </a:rPr>
                        <a:t>Vayakhel</a:t>
                      </a:r>
                      <a:r>
                        <a:rPr lang="en-US" sz="1800" dirty="0" smtClean="0">
                          <a:solidFill>
                            <a:schemeClr val="tx1"/>
                          </a:solidFill>
                        </a:rPr>
                        <a:t> and </a:t>
                      </a:r>
                      <a:r>
                        <a:rPr lang="en-US" sz="1800" dirty="0" err="1" smtClean="0">
                          <a:solidFill>
                            <a:schemeClr val="tx1"/>
                          </a:solidFill>
                        </a:rPr>
                        <a:t>Pikudei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a:t>
                      </a:r>
                      <a:r>
                        <a:rPr lang="he-IL" sz="1800" dirty="0" smtClean="0">
                          <a:solidFill>
                            <a:schemeClr val="tx1"/>
                          </a:solidFill>
                        </a:rPr>
                        <a:t>הש"א</a:t>
                      </a:r>
                      <a:r>
                        <a:rPr lang="en-US" sz="1800" dirty="0" smtClean="0">
                          <a:solidFill>
                            <a:schemeClr val="tx1"/>
                          </a:solidFill>
                        </a:rPr>
                        <a:t> to see how the extra </a:t>
                      </a:r>
                      <a:r>
                        <a:rPr lang="en-US" sz="1800" dirty="0" err="1" smtClean="0">
                          <a:solidFill>
                            <a:schemeClr val="tx1"/>
                          </a:solidFill>
                        </a:rPr>
                        <a:t>parsha</a:t>
                      </a:r>
                      <a:r>
                        <a:rPr lang="en-US" sz="1800" dirty="0" smtClean="0">
                          <a:solidFill>
                            <a:schemeClr val="tx1"/>
                          </a:solidFill>
                        </a:rPr>
                        <a:t> fits, compared with the others. It only works because of the ”</a:t>
                      </a:r>
                      <a:r>
                        <a:rPr lang="he-IL" sz="1800" dirty="0" smtClean="0">
                          <a:solidFill>
                            <a:schemeClr val="tx1"/>
                          </a:solidFill>
                        </a:rPr>
                        <a:t>ש</a:t>
                      </a:r>
                      <a:r>
                        <a:rPr lang="en-US" sz="1800" dirty="0" smtClean="0">
                          <a:solidFill>
                            <a:schemeClr val="tx1"/>
                          </a:solidFill>
                        </a:rPr>
                        <a:t>" – a</a:t>
                      </a:r>
                      <a:r>
                        <a:rPr lang="en-US" sz="1800" baseline="0" dirty="0" smtClean="0">
                          <a:solidFill>
                            <a:schemeClr val="tx1"/>
                          </a:solidFill>
                        </a:rPr>
                        <a:t> long year.</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2b) Arranging the </a:t>
            </a:r>
            <a:r>
              <a:rPr lang="en-US" dirty="0" err="1"/>
              <a:t>sidros</a:t>
            </a:r>
            <a:r>
              <a:rPr lang="en-US" dirty="0"/>
              <a:t> – Pesach - </a:t>
            </a:r>
            <a:r>
              <a:rPr lang="he-IL" dirty="0"/>
              <a:t>מעוברת</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807616805"/>
              </p:ext>
            </p:extLst>
          </p:nvPr>
        </p:nvGraphicFramePr>
        <p:xfrm>
          <a:off x="753036" y="1080478"/>
          <a:ext cx="7637928" cy="3937000"/>
        </p:xfrm>
        <a:graphic>
          <a:graphicData uri="http://schemas.openxmlformats.org/drawingml/2006/table">
            <a:tbl>
              <a:tblPr>
                <a:tableStyleId>{073A0DAA-6AF3-43AB-8588-CEC1D06C72B9}</a:tableStyleId>
              </a:tblPr>
              <a:tblGrid>
                <a:gridCol w="4285129">
                  <a:extLst>
                    <a:ext uri="{9D8B030D-6E8A-4147-A177-3AD203B41FA5}">
                      <a16:colId xmlns:a16="http://schemas.microsoft.com/office/drawing/2014/main" val="1323424614"/>
                    </a:ext>
                  </a:extLst>
                </a:gridCol>
                <a:gridCol w="33527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30 extra days, with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מעוברת</a:t>
                      </a:r>
                      <a:r>
                        <a:rPr lang="en-US" sz="1800" dirty="0" smtClean="0">
                          <a:solidFill>
                            <a:schemeClr val="tx1"/>
                          </a:solidFill>
                        </a:rPr>
                        <a:t> side -</a:t>
                      </a:r>
                    </a:p>
                    <a:p>
                      <a:pPr marL="285750" indent="-285750">
                        <a:buFont typeface="Arial" panose="020B0604020202020204" pitchFamily="34" charset="0"/>
                        <a:buChar char="•"/>
                      </a:pPr>
                      <a:r>
                        <a:rPr lang="en-US" sz="1800" dirty="0" smtClean="0">
                          <a:solidFill>
                            <a:schemeClr val="tx1"/>
                          </a:solidFill>
                        </a:rPr>
                        <a:t>Scroll down to </a:t>
                      </a:r>
                      <a:r>
                        <a:rPr lang="en-US" sz="1800" dirty="0" err="1" smtClean="0">
                          <a:solidFill>
                            <a:schemeClr val="tx1"/>
                          </a:solidFill>
                        </a:rPr>
                        <a:t>Metzora</a:t>
                      </a:r>
                      <a:r>
                        <a:rPr lang="en-US" sz="1800" dirty="0" smtClean="0">
                          <a:solidFill>
                            <a:schemeClr val="tx1"/>
                          </a:solidFill>
                        </a:rPr>
                        <a:t> before Pesach. No double </a:t>
                      </a:r>
                      <a:r>
                        <a:rPr lang="en-US" sz="1800" dirty="0" err="1" smtClean="0">
                          <a:solidFill>
                            <a:schemeClr val="tx1"/>
                          </a:solidFill>
                        </a:rPr>
                        <a:t>parshiyos</a:t>
                      </a:r>
                      <a:r>
                        <a:rPr lang="en-US" sz="1800" dirty="0" smtClean="0">
                          <a:solidFill>
                            <a:schemeClr val="tx1"/>
                          </a:solidFill>
                        </a:rPr>
                        <a:t> at 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Regular years had </a:t>
                      </a:r>
                      <a:r>
                        <a:rPr lang="en-US" sz="1800" dirty="0" err="1" smtClean="0">
                          <a:solidFill>
                            <a:schemeClr val="tx1"/>
                          </a:solidFill>
                        </a:rPr>
                        <a:t>Vayakhel-Pikudei</a:t>
                      </a:r>
                      <a:r>
                        <a:rPr lang="en-US" sz="1800" dirty="0" smtClean="0">
                          <a:solidFill>
                            <a:schemeClr val="tx1"/>
                          </a:solidFill>
                        </a:rPr>
                        <a:t> doubled, so a </a:t>
                      </a:r>
                      <a:r>
                        <a:rPr lang="he-IL" sz="1800" dirty="0" smtClean="0">
                          <a:solidFill>
                            <a:schemeClr val="tx1"/>
                          </a:solidFill>
                        </a:rPr>
                        <a:t>מעוברת</a:t>
                      </a:r>
                      <a:r>
                        <a:rPr lang="en-US" sz="1800" dirty="0" smtClean="0">
                          <a:solidFill>
                            <a:schemeClr val="tx1"/>
                          </a:solidFill>
                        </a:rPr>
                        <a:t> ends up 4-1=3 </a:t>
                      </a:r>
                      <a:r>
                        <a:rPr lang="en-US" sz="1800" dirty="0" err="1" smtClean="0">
                          <a:solidFill>
                            <a:schemeClr val="tx1"/>
                          </a:solidFill>
                        </a:rPr>
                        <a:t>parshiyos</a:t>
                      </a:r>
                      <a:r>
                        <a:rPr lang="en-US" sz="1800" dirty="0" smtClean="0">
                          <a:solidFill>
                            <a:schemeClr val="tx1"/>
                          </a:solidFill>
                        </a:rPr>
                        <a:t> ahead: Tzav, </a:t>
                      </a:r>
                      <a:r>
                        <a:rPr lang="en-US" sz="1800" dirty="0" err="1" smtClean="0">
                          <a:solidFill>
                            <a:schemeClr val="tx1"/>
                          </a:solidFill>
                        </a:rPr>
                        <a:t>Shemini</a:t>
                      </a:r>
                      <a:r>
                        <a:rPr lang="en-US" sz="1800" dirty="0" smtClean="0">
                          <a:solidFill>
                            <a:schemeClr val="tx1"/>
                          </a:solidFill>
                        </a:rPr>
                        <a:t>, </a:t>
                      </a:r>
                      <a:r>
                        <a:rPr lang="en-US" sz="1800" dirty="0" err="1" smtClean="0">
                          <a:solidFill>
                            <a:schemeClr val="tx1"/>
                          </a:solidFill>
                        </a:rPr>
                        <a:t>Tazria</a:t>
                      </a:r>
                      <a:r>
                        <a:rPr lang="en-US" sz="1800" dirty="0" smtClean="0">
                          <a:solidFill>
                            <a:schemeClr val="tx1"/>
                          </a:solidFill>
                        </a:rPr>
                        <a:t>, </a:t>
                      </a:r>
                      <a:r>
                        <a:rPr lang="en-US" sz="1800" dirty="0" err="1" smtClean="0">
                          <a:solidFill>
                            <a:schemeClr val="tx1"/>
                          </a:solidFill>
                        </a:rPr>
                        <a:t>Metzora</a:t>
                      </a:r>
                      <a:r>
                        <a:rPr lang="en-US" sz="1800" dirty="0" smtClean="0">
                          <a:solidFill>
                            <a:schemeClr val="tx1"/>
                          </a:solidFill>
                        </a:rPr>
                        <a:t> before Pesach.</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indent="0">
                        <a:buFont typeface="Arial" panose="020B0604020202020204" pitchFamily="34" charset="0"/>
                        <a:buNone/>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a:t>
                      </a:r>
                      <a:r>
                        <a:rPr lang="he-IL" sz="1800" dirty="0" smtClean="0">
                          <a:solidFill>
                            <a:schemeClr val="tx1"/>
                          </a:solidFill>
                        </a:rPr>
                        <a:t>הח"א</a:t>
                      </a:r>
                      <a:r>
                        <a:rPr lang="en-US" sz="1800" dirty="0" smtClean="0">
                          <a:solidFill>
                            <a:schemeClr val="tx1"/>
                          </a:solidFill>
                        </a:rPr>
                        <a:t> and </a:t>
                      </a:r>
                      <a:r>
                        <a:rPr lang="he-IL" sz="1800" dirty="0" smtClean="0">
                          <a:solidFill>
                            <a:schemeClr val="tx1"/>
                          </a:solidFill>
                        </a:rPr>
                        <a:t>הש"ג</a:t>
                      </a:r>
                      <a:r>
                        <a:rPr lang="en-US" sz="1800" dirty="0" smtClean="0">
                          <a:solidFill>
                            <a:schemeClr val="tx1"/>
                          </a:solidFill>
                        </a:rPr>
                        <a:t>, there</a:t>
                      </a:r>
                      <a:r>
                        <a:rPr lang="en-US" sz="1800" baseline="0" dirty="0" smtClean="0">
                          <a:solidFill>
                            <a:schemeClr val="tx1"/>
                          </a:solidFill>
                        </a:rPr>
                        <a:t> i</a:t>
                      </a:r>
                      <a:r>
                        <a:rPr lang="en-US" sz="1800" dirty="0" smtClean="0">
                          <a:solidFill>
                            <a:schemeClr val="tx1"/>
                          </a:solidFill>
                        </a:rPr>
                        <a:t>s room for </a:t>
                      </a:r>
                      <a:r>
                        <a:rPr lang="en-US" sz="1800" i="1" dirty="0" smtClean="0">
                          <a:solidFill>
                            <a:schemeClr val="tx1"/>
                          </a:solidFill>
                        </a:rPr>
                        <a:t>five</a:t>
                      </a:r>
                      <a:r>
                        <a:rPr lang="en-US" sz="1800" dirty="0" smtClean="0">
                          <a:solidFill>
                            <a:schemeClr val="tx1"/>
                          </a:solidFill>
                        </a:rPr>
                        <a:t> </a:t>
                      </a:r>
                      <a:r>
                        <a:rPr lang="en-US" sz="1800" dirty="0" err="1" smtClean="0">
                          <a:solidFill>
                            <a:schemeClr val="tx1"/>
                          </a:solidFill>
                        </a:rPr>
                        <a:t>Shabboses</a:t>
                      </a:r>
                      <a:r>
                        <a:rPr lang="en-US" sz="1800" dirty="0" smtClean="0">
                          <a:solidFill>
                            <a:schemeClr val="tx1"/>
                          </a:solidFill>
                        </a:rPr>
                        <a:t>, so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a:t>
                      </a:r>
                      <a:r>
                        <a:rPr lang="en-US" sz="1800" dirty="0" smtClean="0">
                          <a:solidFill>
                            <a:schemeClr val="tx1"/>
                          </a:solidFill>
                        </a:rPr>
                        <a:t> before Pesach instead.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both calendars starting with Thursday (</a:t>
                      </a:r>
                      <a:r>
                        <a:rPr lang="he-IL" sz="1800" dirty="0" smtClean="0">
                          <a:solidFill>
                            <a:schemeClr val="tx1"/>
                          </a:solidFill>
                        </a:rPr>
                        <a:t>ה</a:t>
                      </a:r>
                      <a:r>
                        <a:rPr lang="en-US" sz="1800" dirty="0" smtClean="0">
                          <a:solidFill>
                            <a:schemeClr val="tx1"/>
                          </a:solidFill>
                        </a:rPr>
                        <a:t>) (27 </a:t>
                      </a:r>
                      <a:r>
                        <a:rPr lang="en-US" sz="1800" i="0" dirty="0" smtClean="0">
                          <a:solidFill>
                            <a:schemeClr val="tx1"/>
                          </a:solidFill>
                        </a:rPr>
                        <a:t>weeks</a:t>
                      </a:r>
                      <a:r>
                        <a:rPr lang="en-US" sz="1800" i="0" baseline="0" dirty="0" smtClean="0">
                          <a:solidFill>
                            <a:schemeClr val="tx1"/>
                          </a:solidFill>
                        </a:rPr>
                        <a:t> +</a:t>
                      </a:r>
                      <a:r>
                        <a:rPr lang="en-US" sz="1800" i="0" dirty="0" smtClean="0">
                          <a:solidFill>
                            <a:schemeClr val="tx1"/>
                          </a:solidFill>
                        </a:rPr>
                        <a:t> 2</a:t>
                      </a:r>
                      <a:r>
                        <a:rPr lang="en-US" sz="1800" i="0" baseline="0" dirty="0" smtClean="0">
                          <a:solidFill>
                            <a:schemeClr val="tx1"/>
                          </a:solidFill>
                        </a:rPr>
                        <a:t> to </a:t>
                      </a:r>
                      <a:r>
                        <a:rPr lang="en-US" sz="1800" i="0" dirty="0" smtClean="0">
                          <a:solidFill>
                            <a:schemeClr val="tx1"/>
                          </a:solidFill>
                        </a:rPr>
                        <a:t>4 days apart)</a:t>
                      </a:r>
                      <a:r>
                        <a:rPr lang="en-US" sz="1800" dirty="0" smtClean="0">
                          <a:solidFill>
                            <a:schemeClr val="tx1"/>
                          </a:solidFill>
                        </a:rPr>
                        <a:t>, scroll to see the extra Shabbos.</a:t>
                      </a:r>
                      <a:endParaRPr lang="en-US" sz="1800" i="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43041439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3516630665"/>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leap years </a:t>
                      </a:r>
                      <a:r>
                        <a:rPr lang="he-IL" sz="1800" dirty="0" smtClean="0">
                          <a:solidFill>
                            <a:schemeClr val="tx1"/>
                          </a:solidFill>
                        </a:rPr>
                        <a:t>הח"א</a:t>
                      </a:r>
                      <a:r>
                        <a:rPr lang="en-US" sz="1800" dirty="0" smtClean="0">
                          <a:solidFill>
                            <a:schemeClr val="tx1"/>
                          </a:solidFill>
                        </a:rPr>
                        <a:t> and </a:t>
                      </a:r>
                      <a:r>
                        <a:rPr lang="he-IL" sz="1800" dirty="0" smtClean="0">
                          <a:solidFill>
                            <a:schemeClr val="tx1"/>
                          </a:solidFill>
                        </a:rPr>
                        <a:t>הש"ג</a:t>
                      </a:r>
                      <a:r>
                        <a:rPr lang="en-US" sz="1800" dirty="0" smtClean="0">
                          <a:solidFill>
                            <a:schemeClr val="tx1"/>
                          </a:solidFill>
                        </a:rPr>
                        <a:t>, we</a:t>
                      </a:r>
                      <a:r>
                        <a:rPr lang="en-US" sz="1800" baseline="0" dirty="0" smtClean="0">
                          <a:solidFill>
                            <a:schemeClr val="tx1"/>
                          </a:solidFill>
                        </a:rPr>
                        <a:t> were</a:t>
                      </a:r>
                      <a:r>
                        <a:rPr lang="en-US" sz="1800" dirty="0" smtClean="0">
                          <a:solidFill>
                            <a:schemeClr val="tx1"/>
                          </a:solidFill>
                        </a:rPr>
                        <a:t> already a week ahead before Pesach, so we can’t help getting to </a:t>
                      </a:r>
                      <a:r>
                        <a:rPr lang="en-US" sz="1800"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 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3357978933"/>
              </p:ext>
            </p:extLst>
          </p:nvPr>
        </p:nvGraphicFramePr>
        <p:xfrm>
          <a:off x="753036" y="1134267"/>
          <a:ext cx="7637928" cy="366268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p>
                      <a:pPr marL="285750" indent="-285750">
                        <a:buFont typeface="Arial" panose="020B0604020202020204" pitchFamily="34" charset="0"/>
                        <a:buChar char="•"/>
                      </a:pPr>
                      <a:r>
                        <a:rPr lang="en-US" sz="1800" dirty="0" smtClean="0">
                          <a:solidFill>
                            <a:schemeClr val="tx1"/>
                          </a:solidFill>
                        </a:rPr>
                        <a:t>It doesn’t depend on regular or leap year – just on when Shavuos was. But it’s complicated!</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4b) Arranging the </a:t>
            </a:r>
            <a:r>
              <a:rPr lang="en-US" dirty="0" err="1"/>
              <a:t>sidros</a:t>
            </a:r>
            <a:r>
              <a:rPr lang="en-US" dirty="0"/>
              <a:t> – Tisha B’Av, cont.</a:t>
            </a:r>
          </a:p>
        </p:txBody>
      </p:sp>
      <p:graphicFrame>
        <p:nvGraphicFramePr>
          <p:cNvPr id="4" name="Table 3"/>
          <p:cNvGraphicFramePr>
            <a:graphicFrameLocks noGrp="1"/>
          </p:cNvGraphicFramePr>
          <p:nvPr>
            <p:extLst>
              <p:ext uri="{D42A27DB-BD31-4B8C-83A1-F6EECF244321}">
                <p14:modId xmlns:p14="http://schemas.microsoft.com/office/powerpoint/2010/main" val="2829324440"/>
              </p:ext>
            </p:extLst>
          </p:nvPr>
        </p:nvGraphicFramePr>
        <p:xfrm>
          <a:off x="753036" y="1143231"/>
          <a:ext cx="7637928" cy="35712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second day of Shavuos and Tisha B’Av are 8 weeks and 5</a:t>
                      </a:r>
                      <a:r>
                        <a:rPr lang="en-US" sz="1800" baseline="0" dirty="0" smtClean="0">
                          <a:solidFill>
                            <a:schemeClr val="tx1"/>
                          </a:solidFill>
                        </a:rPr>
                        <a:t> days apart.</a:t>
                      </a:r>
                      <a:endParaRPr lang="en-US" sz="1800" dirty="0" smtClean="0">
                        <a:solidFill>
                          <a:schemeClr val="tx1"/>
                        </a:solidFill>
                      </a:endParaRPr>
                    </a:p>
                    <a:p>
                      <a:pPr marL="285750" indent="-285750">
                        <a:buFont typeface="Arial" panose="020B0604020202020204" pitchFamily="34" charset="0"/>
                        <a:buChar char="•"/>
                      </a:pPr>
                      <a:r>
                        <a:rPr lang="en-US" sz="1800" dirty="0" smtClean="0">
                          <a:solidFill>
                            <a:schemeClr val="tx1"/>
                          </a:solidFill>
                        </a:rPr>
                        <a:t>If Pesach falls on Thursday, the last day of Shavuos falls on Shabbos.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Start with calendars whose title ends </a:t>
                      </a:r>
                      <a:r>
                        <a:rPr lang="he-IL" sz="1800" dirty="0" smtClean="0">
                          <a:solidFill>
                            <a:schemeClr val="tx1"/>
                          </a:solidFill>
                        </a:rPr>
                        <a:t>ה</a:t>
                      </a:r>
                      <a:r>
                        <a:rPr lang="en-US" sz="1800" dirty="0" smtClean="0">
                          <a:solidFill>
                            <a:schemeClr val="tx1"/>
                          </a:solidFill>
                        </a:rPr>
                        <a:t>“__.</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Then there are only 8 </a:t>
                      </a:r>
                      <a:r>
                        <a:rPr lang="en-US" sz="1800" dirty="0" err="1" smtClean="0">
                          <a:solidFill>
                            <a:schemeClr val="tx1"/>
                          </a:solidFill>
                        </a:rPr>
                        <a:t>Shabboses</a:t>
                      </a:r>
                      <a:r>
                        <a:rPr lang="en-US" sz="1800" dirty="0" smtClean="0">
                          <a:solidFill>
                            <a:schemeClr val="tx1"/>
                          </a:solidFill>
                        </a:rPr>
                        <a:t> before Tisha B’Av.</a:t>
                      </a:r>
                    </a:p>
                    <a:p>
                      <a:pPr marL="285750" indent="-285750">
                        <a:buFont typeface="Arial" panose="020B0604020202020204" pitchFamily="34" charset="0"/>
                        <a:buChar char="•"/>
                      </a:pPr>
                      <a:r>
                        <a:rPr lang="en-US" sz="1800" dirty="0" smtClean="0">
                          <a:solidFill>
                            <a:schemeClr val="tx1"/>
                          </a:solidFill>
                        </a:rPr>
                        <a:t>We combine </a:t>
                      </a:r>
                      <a:r>
                        <a:rPr lang="en-US" sz="1800" dirty="0" err="1" smtClean="0">
                          <a:solidFill>
                            <a:schemeClr val="tx1"/>
                          </a:solidFill>
                        </a:rPr>
                        <a:t>Chukas-Balak</a:t>
                      </a:r>
                      <a:r>
                        <a:rPr lang="en-US" sz="1800" dirty="0" smtClean="0">
                          <a:solidFill>
                            <a:schemeClr val="tx1"/>
                          </a:solidFill>
                        </a:rPr>
                        <a:t> and Matos-</a:t>
                      </a:r>
                      <a:r>
                        <a:rPr lang="en-US" sz="1800" dirty="0" err="1" smtClean="0">
                          <a:solidFill>
                            <a:schemeClr val="tx1"/>
                          </a:solidFill>
                        </a:rPr>
                        <a:t>Masei</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[This case will be interesting</a:t>
                      </a:r>
                      <a:r>
                        <a:rPr lang="en-US" sz="1800" baseline="0" dirty="0" smtClean="0">
                          <a:solidFill>
                            <a:schemeClr val="tx1"/>
                          </a:solidFill>
                        </a:rPr>
                        <a:t> again in (6) when we talk about </a:t>
                      </a:r>
                      <a:r>
                        <a:rPr lang="en-US" sz="1800" baseline="0" dirty="0" err="1" smtClean="0">
                          <a:solidFill>
                            <a:schemeClr val="tx1"/>
                          </a:solidFill>
                        </a:rPr>
                        <a:t>Eretz</a:t>
                      </a:r>
                      <a:r>
                        <a:rPr lang="en-US" sz="1800" baseline="0" dirty="0" smtClean="0">
                          <a:solidFill>
                            <a:schemeClr val="tx1"/>
                          </a:solidFill>
                        </a:rPr>
                        <a:t> </a:t>
                      </a:r>
                      <a:r>
                        <a:rPr lang="en-US" sz="1800" baseline="0" dirty="0" err="1" smtClean="0">
                          <a:solidFill>
                            <a:schemeClr val="tx1"/>
                          </a:solidFill>
                        </a:rPr>
                        <a:t>Yisroel</a:t>
                      </a:r>
                      <a:r>
                        <a:rPr lang="en-US" sz="1800" baseline="0" dirty="0" smtClean="0">
                          <a:solidFill>
                            <a:schemeClr val="tx1"/>
                          </a:solidFill>
                        </a:rPr>
                        <a:t>.]</a:t>
                      </a:r>
                      <a:endParaRPr lang="en-US" sz="1800" dirty="0"/>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Count </a:t>
                      </a:r>
                      <a:r>
                        <a:rPr lang="en-US" sz="1800" dirty="0" err="1" smtClean="0">
                          <a:solidFill>
                            <a:schemeClr val="tx1"/>
                          </a:solidFill>
                        </a:rPr>
                        <a:t>Shabboses</a:t>
                      </a:r>
                      <a:r>
                        <a:rPr lang="en-US" sz="1800" dirty="0" smtClean="0">
                          <a:solidFill>
                            <a:schemeClr val="tx1"/>
                          </a:solidFill>
                        </a:rPr>
                        <a:t> till Tisha B’Av, and check the </a:t>
                      </a:r>
                      <a:r>
                        <a:rPr lang="en-US" sz="1800" dirty="0" err="1" smtClean="0">
                          <a:solidFill>
                            <a:schemeClr val="tx1"/>
                          </a:solidFill>
                        </a:rPr>
                        <a:t>sidros</a:t>
                      </a:r>
                      <a:r>
                        <a:rPr lang="en-US" sz="1800" dirty="0" smtClean="0">
                          <a:solidFill>
                            <a:schemeClr val="tx1"/>
                          </a:solidFill>
                        </a:rPr>
                        <a:t>. We end up with two</a:t>
                      </a:r>
                      <a:r>
                        <a:rPr lang="en-US" sz="1800" baseline="0" dirty="0" smtClean="0">
                          <a:solidFill>
                            <a:schemeClr val="tx1"/>
                          </a:solidFill>
                        </a:rPr>
                        <a:t> sets of double </a:t>
                      </a:r>
                      <a:r>
                        <a:rPr lang="en-US" sz="1800" baseline="0" dirty="0" err="1" smtClean="0">
                          <a:solidFill>
                            <a:schemeClr val="tx1"/>
                          </a:solidFill>
                        </a:rPr>
                        <a:t>parshiyos</a:t>
                      </a:r>
                      <a:r>
                        <a:rPr lang="en-US" sz="1800" baseline="0" dirty="0" smtClean="0">
                          <a:solidFill>
                            <a:schemeClr val="tx1"/>
                          </a:solidFill>
                        </a:rPr>
                        <a:t> even for </a:t>
                      </a:r>
                      <a:r>
                        <a:rPr lang="en-US" sz="1800" baseline="0" dirty="0" err="1" smtClean="0">
                          <a:solidFill>
                            <a:schemeClr val="tx1"/>
                          </a:solidFill>
                        </a:rPr>
                        <a:t>m’ubaros</a:t>
                      </a:r>
                      <a:r>
                        <a:rPr lang="en-US" sz="1800" baseline="0" dirty="0" smtClean="0">
                          <a:solidFill>
                            <a:schemeClr val="tx1"/>
                          </a:solidFill>
                        </a:rPr>
                        <a:t> (</a:t>
                      </a:r>
                      <a:r>
                        <a:rPr lang="he-IL" sz="1800" baseline="0" dirty="0" smtClean="0">
                          <a:solidFill>
                            <a:schemeClr val="tx1"/>
                          </a:solidFill>
                        </a:rPr>
                        <a:t>בח"ה</a:t>
                      </a:r>
                      <a:r>
                        <a:rPr lang="en-US" sz="1800" baseline="0" dirty="0" smtClean="0">
                          <a:solidFill>
                            <a:schemeClr val="tx1"/>
                          </a:solidFill>
                        </a:rPr>
                        <a:t>, </a:t>
                      </a:r>
                      <a:r>
                        <a:rPr lang="he-IL" sz="1800" baseline="0" dirty="0" smtClean="0">
                          <a:solidFill>
                            <a:schemeClr val="tx1"/>
                          </a:solidFill>
                        </a:rPr>
                        <a:t>זש"ה</a:t>
                      </a:r>
                      <a:r>
                        <a:rPr lang="en-US" sz="1800" baseline="0" dirty="0" smtClean="0">
                          <a:solidFill>
                            <a:schemeClr val="tx1"/>
                          </a:solidFill>
                        </a:rPr>
                        <a:t>).</a:t>
                      </a:r>
                      <a:endParaRPr lang="en-US" sz="1800" dirty="0" smtClean="0">
                        <a:solidFill>
                          <a:schemeClr val="tx1"/>
                        </a:solidFill>
                      </a:endParaRP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bl>
          </a:graphicData>
        </a:graphic>
      </p:graphicFrame>
    </p:spTree>
    <p:extLst>
      <p:ext uri="{BB962C8B-B14F-4D97-AF65-F5344CB8AC3E}">
        <p14:creationId xmlns:p14="http://schemas.microsoft.com/office/powerpoint/2010/main" val="30615360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4c) Arranging the </a:t>
            </a:r>
            <a:r>
              <a:rPr lang="en-US" dirty="0" err="1"/>
              <a:t>sidros</a:t>
            </a:r>
            <a:r>
              <a:rPr lang="en-US" dirty="0"/>
              <a:t> – Tisha B’Av, cont.</a:t>
            </a:r>
          </a:p>
        </p:txBody>
      </p:sp>
      <p:graphicFrame>
        <p:nvGraphicFramePr>
          <p:cNvPr id="4" name="Table 3"/>
          <p:cNvGraphicFramePr>
            <a:graphicFrameLocks noGrp="1"/>
          </p:cNvGraphicFramePr>
          <p:nvPr>
            <p:extLst>
              <p:ext uri="{D42A27DB-BD31-4B8C-83A1-F6EECF244321}">
                <p14:modId xmlns:p14="http://schemas.microsoft.com/office/powerpoint/2010/main" val="2485060821"/>
              </p:ext>
            </p:extLst>
          </p:nvPr>
        </p:nvGraphicFramePr>
        <p:xfrm>
          <a:off x="753036" y="1152196"/>
          <a:ext cx="7637928" cy="3662680"/>
        </p:xfrm>
        <a:graphic>
          <a:graphicData uri="http://schemas.openxmlformats.org/drawingml/2006/table">
            <a:tbl>
              <a:tblPr>
                <a:tableStyleId>{073A0DAA-6AF3-43AB-8588-CEC1D06C72B9}</a:tableStyleId>
              </a:tblPr>
              <a:tblGrid>
                <a:gridCol w="4975411">
                  <a:extLst>
                    <a:ext uri="{9D8B030D-6E8A-4147-A177-3AD203B41FA5}">
                      <a16:colId xmlns:a16="http://schemas.microsoft.com/office/drawing/2014/main" val="1323424614"/>
                    </a:ext>
                  </a:extLst>
                </a:gridCol>
                <a:gridCol w="2662517">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If Pesach does _not_ fall on Thursday,</a:t>
                      </a:r>
                      <a:br>
                        <a:rPr lang="en-US" sz="1800" dirty="0" smtClean="0">
                          <a:solidFill>
                            <a:schemeClr val="tx1"/>
                          </a:solidFill>
                        </a:rPr>
                      </a:br>
                      <a:r>
                        <a:rPr lang="en-US" sz="1800" dirty="0" smtClean="0">
                          <a:solidFill>
                            <a:schemeClr val="tx1"/>
                          </a:solidFill>
                        </a:rPr>
                        <a:t>there are 9 </a:t>
                      </a:r>
                      <a:r>
                        <a:rPr lang="en-US" sz="1800" dirty="0" err="1" smtClean="0">
                          <a:solidFill>
                            <a:schemeClr val="tx1"/>
                          </a:solidFill>
                        </a:rPr>
                        <a:t>Shabboses</a:t>
                      </a:r>
                      <a:r>
                        <a:rPr lang="en-US" sz="1800" dirty="0" smtClean="0">
                          <a:solidFill>
                            <a:schemeClr val="tx1"/>
                          </a:solidFill>
                        </a:rPr>
                        <a:t> before Tisha B’Av,</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Start with those other calendars </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we only combine Matos-</a:t>
                      </a:r>
                      <a:r>
                        <a:rPr lang="en-US" sz="1800" dirty="0" err="1" smtClean="0">
                          <a:solidFill>
                            <a:schemeClr val="tx1"/>
                          </a:solidFill>
                        </a:rPr>
                        <a:t>Masei</a:t>
                      </a:r>
                      <a:r>
                        <a:rPr lang="en-US" sz="1800" dirty="0" smtClean="0">
                          <a:solidFill>
                            <a:schemeClr val="tx1"/>
                          </a:solidFill>
                        </a:rPr>
                        <a:t>.</a:t>
                      </a:r>
                      <a:endParaRPr lang="en-US" sz="1800" dirty="0"/>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how an extra Shabbos falls in between.</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Special case of this: Pesach fell on Shabbos, and then Shavuos on Sunday.</a:t>
                      </a:r>
                      <a:br>
                        <a:rPr lang="en-US" sz="1800" dirty="0" smtClean="0">
                          <a:solidFill>
                            <a:schemeClr val="tx1"/>
                          </a:solidFill>
                        </a:rPr>
                      </a:br>
                      <a:r>
                        <a:rPr lang="en-US" sz="1800" dirty="0" smtClean="0">
                          <a:solidFill>
                            <a:schemeClr val="tx1"/>
                          </a:solidFill>
                        </a:rPr>
                        <a:t>Tisha B’Av </a:t>
                      </a:r>
                      <a:r>
                        <a:rPr lang="en-US" sz="1800" i="1" dirty="0" smtClean="0">
                          <a:solidFill>
                            <a:schemeClr val="tx1"/>
                          </a:solidFill>
                        </a:rPr>
                        <a:t>would </a:t>
                      </a:r>
                      <a:r>
                        <a:rPr lang="en-US" sz="1800" dirty="0" smtClean="0">
                          <a:solidFill>
                            <a:schemeClr val="tx1"/>
                          </a:solidFill>
                        </a:rPr>
                        <a:t>have been on Shabbos as well and there would only be 8 </a:t>
                      </a:r>
                      <a:r>
                        <a:rPr lang="en-US" sz="1800" dirty="0" err="1" smtClean="0">
                          <a:solidFill>
                            <a:schemeClr val="tx1"/>
                          </a:solidFill>
                        </a:rPr>
                        <a:t>Shabboses</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but Tisha B’Av is moved to Sunday and there is a 9th Shabbos after all.</a:t>
                      </a:r>
                      <a:endParaRPr lang="en-US" sz="1800" dirty="0"/>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Examine cases where Pesach falls on Shabbos (title </a:t>
                      </a:r>
                      <a:r>
                        <a:rPr lang="he-IL" sz="1800" dirty="0" smtClean="0">
                          <a:solidFill>
                            <a:schemeClr val="tx1"/>
                          </a:solidFill>
                        </a:rPr>
                        <a:t>ז</a:t>
                      </a:r>
                      <a:r>
                        <a:rPr lang="en-US" sz="1800" dirty="0" smtClean="0">
                          <a:solidFill>
                            <a:schemeClr val="tx1"/>
                          </a:solidFill>
                        </a:rPr>
                        <a:t>“__)</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bl>
          </a:graphicData>
        </a:graphic>
      </p:graphicFrame>
    </p:spTree>
    <p:extLst>
      <p:ext uri="{BB962C8B-B14F-4D97-AF65-F5344CB8AC3E}">
        <p14:creationId xmlns:p14="http://schemas.microsoft.com/office/powerpoint/2010/main" val="33139967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4d) Arranging the </a:t>
            </a:r>
            <a:r>
              <a:rPr lang="en-US" dirty="0" err="1"/>
              <a:t>sidros</a:t>
            </a:r>
            <a:r>
              <a:rPr lang="en-US" dirty="0"/>
              <a:t> – Tisha B’Av, cont.</a:t>
            </a:r>
          </a:p>
        </p:txBody>
      </p:sp>
      <p:graphicFrame>
        <p:nvGraphicFramePr>
          <p:cNvPr id="4" name="Table 3"/>
          <p:cNvGraphicFramePr>
            <a:graphicFrameLocks noGrp="1"/>
          </p:cNvGraphicFramePr>
          <p:nvPr>
            <p:extLst>
              <p:ext uri="{D42A27DB-BD31-4B8C-83A1-F6EECF244321}">
                <p14:modId xmlns:p14="http://schemas.microsoft.com/office/powerpoint/2010/main" val="3309643149"/>
              </p:ext>
            </p:extLst>
          </p:nvPr>
        </p:nvGraphicFramePr>
        <p:xfrm>
          <a:off x="753036" y="1268737"/>
          <a:ext cx="7637928" cy="3296920"/>
        </p:xfrm>
        <a:graphic>
          <a:graphicData uri="http://schemas.openxmlformats.org/drawingml/2006/table">
            <a:tbl>
              <a:tblPr>
                <a:tableStyleId>{073A0DAA-6AF3-43AB-8588-CEC1D06C72B9}</a:tableStyleId>
              </a:tblPr>
              <a:tblGrid>
                <a:gridCol w="4634752">
                  <a:extLst>
                    <a:ext uri="{9D8B030D-6E8A-4147-A177-3AD203B41FA5}">
                      <a16:colId xmlns:a16="http://schemas.microsoft.com/office/drawing/2014/main" val="1323424614"/>
                    </a:ext>
                  </a:extLst>
                </a:gridCol>
                <a:gridCol w="3003176">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Another special case: We saw in 2) and 3) that for </a:t>
                      </a:r>
                      <a:r>
                        <a:rPr lang="he-IL" sz="1800" dirty="0" smtClean="0">
                          <a:solidFill>
                            <a:schemeClr val="tx1"/>
                          </a:solidFill>
                        </a:rPr>
                        <a:t>הח"א</a:t>
                      </a:r>
                      <a:r>
                        <a:rPr lang="en-US" sz="1800" dirty="0" smtClean="0">
                          <a:solidFill>
                            <a:schemeClr val="tx1"/>
                          </a:solidFill>
                        </a:rPr>
                        <a:t> and </a:t>
                      </a:r>
                      <a:r>
                        <a:rPr lang="he-IL" sz="1800" dirty="0" smtClean="0">
                          <a:solidFill>
                            <a:schemeClr val="tx1"/>
                          </a:solidFill>
                        </a:rPr>
                        <a:t>הש"ג</a:t>
                      </a:r>
                      <a:r>
                        <a:rPr lang="en-US" sz="1800" dirty="0" smtClean="0">
                          <a:solidFill>
                            <a:schemeClr val="tx1"/>
                          </a:solidFill>
                        </a:rPr>
                        <a:t>, where Rosh Hashanah fell on Thursday in a leap year, we read </a:t>
                      </a:r>
                      <a:r>
                        <a:rPr lang="en-US" sz="1800" dirty="0" err="1" smtClean="0">
                          <a:solidFill>
                            <a:schemeClr val="tx1"/>
                          </a:solidFill>
                        </a:rPr>
                        <a:t>Parshas</a:t>
                      </a:r>
                      <a:r>
                        <a:rPr lang="en-US" sz="1800" dirty="0" smtClean="0">
                          <a:solidFill>
                            <a:schemeClr val="tx1"/>
                          </a:solidFill>
                        </a:rPr>
                        <a:t> </a:t>
                      </a:r>
                      <a:r>
                        <a:rPr lang="en-US" sz="1800" dirty="0" err="1" smtClean="0">
                          <a:solidFill>
                            <a:schemeClr val="tx1"/>
                          </a:solidFill>
                        </a:rPr>
                        <a:t>Naso</a:t>
                      </a:r>
                      <a:r>
                        <a:rPr lang="en-US" sz="1800" dirty="0" smtClean="0">
                          <a:solidFill>
                            <a:schemeClr val="tx1"/>
                          </a:solidFill>
                        </a:rPr>
                        <a:t> before Shavuos, one week ahead of the rest.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Start with </a:t>
                      </a:r>
                      <a:r>
                        <a:rPr lang="he-IL" sz="1800" dirty="0" smtClean="0">
                          <a:solidFill>
                            <a:schemeClr val="tx1"/>
                          </a:solidFill>
                        </a:rPr>
                        <a:t>הח"א</a:t>
                      </a:r>
                      <a:r>
                        <a:rPr lang="en-US" sz="1800" dirty="0" smtClean="0">
                          <a:solidFill>
                            <a:schemeClr val="tx1"/>
                          </a:solidFill>
                        </a:rPr>
                        <a:t> and </a:t>
                      </a:r>
                      <a:r>
                        <a:rPr lang="he-IL" sz="1800" dirty="0" smtClean="0">
                          <a:solidFill>
                            <a:schemeClr val="tx1"/>
                          </a:solidFill>
                        </a:rPr>
                        <a:t>הש"ג</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Here there are only 9 </a:t>
                      </a:r>
                      <a:r>
                        <a:rPr lang="en-US" sz="1800" dirty="0" err="1" smtClean="0">
                          <a:solidFill>
                            <a:schemeClr val="tx1"/>
                          </a:solidFill>
                        </a:rPr>
                        <a:t>sidros</a:t>
                      </a:r>
                      <a:r>
                        <a:rPr lang="en-US" sz="1800" dirty="0" smtClean="0">
                          <a:solidFill>
                            <a:schemeClr val="tx1"/>
                          </a:solidFill>
                        </a:rPr>
                        <a:t> left before </a:t>
                      </a:r>
                      <a:r>
                        <a:rPr lang="en-US" sz="1800" dirty="0" err="1" smtClean="0">
                          <a:solidFill>
                            <a:schemeClr val="tx1"/>
                          </a:solidFill>
                        </a:rPr>
                        <a:t>Devarim</a:t>
                      </a:r>
                      <a:r>
                        <a:rPr lang="en-US" sz="1800" dirty="0" smtClean="0">
                          <a:solidFill>
                            <a:schemeClr val="tx1"/>
                          </a:solidFill>
                        </a:rPr>
                        <a:t>, and again exactly 9 </a:t>
                      </a:r>
                      <a:r>
                        <a:rPr lang="en-US" sz="1800" dirty="0" err="1" smtClean="0">
                          <a:solidFill>
                            <a:schemeClr val="tx1"/>
                          </a:solidFill>
                        </a:rPr>
                        <a:t>Shabboses</a:t>
                      </a:r>
                      <a:r>
                        <a:rPr lang="en-US" sz="1800" dirty="0" smtClean="0">
                          <a:solidFill>
                            <a:schemeClr val="tx1"/>
                          </a:solidFill>
                        </a:rPr>
                        <a:t>. Even Matos and </a:t>
                      </a:r>
                      <a:r>
                        <a:rPr lang="en-US" sz="1800" dirty="0" err="1" smtClean="0">
                          <a:solidFill>
                            <a:schemeClr val="tx1"/>
                          </a:solidFill>
                        </a:rPr>
                        <a:t>Masei</a:t>
                      </a:r>
                      <a:r>
                        <a:rPr lang="en-US" sz="1800" dirty="0" smtClean="0">
                          <a:solidFill>
                            <a:schemeClr val="tx1"/>
                          </a:solidFill>
                        </a:rPr>
                        <a:t> separate.</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that there are 9 </a:t>
                      </a:r>
                      <a:r>
                        <a:rPr lang="en-US" sz="1800" dirty="0" err="1" smtClean="0">
                          <a:solidFill>
                            <a:schemeClr val="tx1"/>
                          </a:solidFill>
                        </a:rPr>
                        <a:t>Shabboses</a:t>
                      </a:r>
                      <a:r>
                        <a:rPr lang="en-US" sz="1800" dirty="0" smtClean="0">
                          <a:solidFill>
                            <a:schemeClr val="tx1"/>
                          </a:solidFill>
                        </a:rPr>
                        <a:t> till Tisha B’Av, and that all the </a:t>
                      </a:r>
                      <a:r>
                        <a:rPr lang="en-US" sz="1800" dirty="0" err="1" smtClean="0">
                          <a:solidFill>
                            <a:schemeClr val="tx1"/>
                          </a:solidFill>
                        </a:rPr>
                        <a:t>sidros</a:t>
                      </a:r>
                      <a:r>
                        <a:rPr lang="en-US" sz="1800" dirty="0" smtClean="0">
                          <a:solidFill>
                            <a:schemeClr val="tx1"/>
                          </a:solidFill>
                        </a:rPr>
                        <a:t> separate.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29544211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Arranging the </a:t>
            </a:r>
            <a:r>
              <a:rPr lang="en-US" dirty="0" err="1"/>
              <a:t>sidros</a:t>
            </a:r>
            <a:r>
              <a:rPr lang="en-US" dirty="0"/>
              <a:t> – </a:t>
            </a:r>
            <a:r>
              <a:rPr lang="en-US" dirty="0" err="1"/>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67222367"/>
              </p:ext>
            </p:extLst>
          </p:nvPr>
        </p:nvGraphicFramePr>
        <p:xfrm>
          <a:off x="555812" y="1017725"/>
          <a:ext cx="8086164" cy="3723640"/>
        </p:xfrm>
        <a:graphic>
          <a:graphicData uri="http://schemas.openxmlformats.org/drawingml/2006/table">
            <a:tbl>
              <a:tblPr>
                <a:tableStyleId>{073A0DAA-6AF3-43AB-8588-CEC1D06C72B9}</a:tableStyleId>
              </a:tblPr>
              <a:tblGrid>
                <a:gridCol w="4906745">
                  <a:extLst>
                    <a:ext uri="{9D8B030D-6E8A-4147-A177-3AD203B41FA5}">
                      <a16:colId xmlns:a16="http://schemas.microsoft.com/office/drawing/2014/main" val="1323424614"/>
                    </a:ext>
                  </a:extLst>
                </a:gridCol>
                <a:gridCol w="317941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dirty="0" err="1" smtClean="0">
                          <a:solidFill>
                            <a:schemeClr val="tx1"/>
                          </a:solidFill>
                        </a:rPr>
                        <a:t>Nitzavim</a:t>
                      </a:r>
                      <a:r>
                        <a:rPr lang="en-US" sz="1800" dirty="0" smtClean="0">
                          <a:solidFill>
                            <a:schemeClr val="tx1"/>
                          </a:solidFill>
                        </a:rPr>
                        <a:t> is always right before Rosh Hashanah.</a:t>
                      </a:r>
                    </a:p>
                    <a:p>
                      <a:pPr marL="285750" indent="-285750">
                        <a:spcBef>
                          <a:spcPts val="600"/>
                        </a:spcBef>
                        <a:buFont typeface="Arial" panose="020B0604020202020204" pitchFamily="34" charset="0"/>
                        <a:buChar char="•"/>
                      </a:pPr>
                      <a:r>
                        <a:rPr lang="en-US" sz="1800" dirty="0" smtClean="0">
                          <a:solidFill>
                            <a:schemeClr val="tx1"/>
                          </a:solidFill>
                        </a:rPr>
                        <a:t>Though Tisha B’Av</a:t>
                      </a:r>
                      <a:r>
                        <a:rPr lang="en-US" sz="1800" baseline="0" dirty="0" smtClean="0">
                          <a:solidFill>
                            <a:schemeClr val="tx1"/>
                          </a:solidFill>
                        </a:rPr>
                        <a:t> and the next Rosh Hashanah are 7 weeks and 2 days apart, there is no way to fit an extra Shabbos in between –</a:t>
                      </a:r>
                    </a:p>
                    <a:p>
                      <a:pPr marL="285750" indent="-285750">
                        <a:spcBef>
                          <a:spcPts val="600"/>
                        </a:spcBef>
                        <a:buFont typeface="Arial" panose="020B0604020202020204" pitchFamily="34" charset="0"/>
                        <a:buChar char="•"/>
                      </a:pPr>
                      <a:r>
                        <a:rPr lang="en-US" sz="1800" baseline="0" dirty="0" smtClean="0">
                          <a:solidFill>
                            <a:schemeClr val="tx1"/>
                          </a:solidFill>
                        </a:rPr>
                        <a:t>either because of “</a:t>
                      </a:r>
                      <a:r>
                        <a:rPr lang="he-IL" sz="1800" baseline="0" dirty="0" smtClean="0">
                          <a:solidFill>
                            <a:schemeClr val="tx1"/>
                          </a:solidFill>
                        </a:rPr>
                        <a:t>לא אד"ו ראש</a:t>
                      </a:r>
                      <a:r>
                        <a:rPr lang="en-US" sz="1800" baseline="0" dirty="0" smtClean="0">
                          <a:solidFill>
                            <a:schemeClr val="tx1"/>
                          </a:solidFill>
                        </a:rPr>
                        <a:t>”</a:t>
                      </a:r>
                      <a:r>
                        <a:rPr lang="he-IL" sz="1800" baseline="0" dirty="0" smtClean="0">
                          <a:solidFill>
                            <a:schemeClr val="tx1"/>
                          </a:solidFill>
                        </a:rPr>
                        <a:t> </a:t>
                      </a:r>
                      <a:r>
                        <a:rPr lang="en-US" sz="1800" baseline="0" dirty="0" smtClean="0">
                          <a:solidFill>
                            <a:schemeClr val="tx1"/>
                          </a:solidFill>
                        </a:rPr>
                        <a:t>: Rosh Hashanah is never on Sunday,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err="1" smtClean="0">
                          <a:solidFill>
                            <a:schemeClr val="tx1"/>
                          </a:solidFill>
                        </a:rPr>
                        <a:t>D’varim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is 7</a:t>
                      </a:r>
                      <a:r>
                        <a:rPr lang="en-US" sz="1800" baseline="0" dirty="0" smtClean="0">
                          <a:solidFill>
                            <a:schemeClr val="tx1"/>
                          </a:solidFill>
                        </a:rPr>
                        <a:t> </a:t>
                      </a:r>
                      <a:r>
                        <a:rPr lang="en-US" sz="1800" baseline="0" dirty="0" err="1" smtClean="0">
                          <a:solidFill>
                            <a:schemeClr val="tx1"/>
                          </a:solidFill>
                        </a:rPr>
                        <a:t>sidros</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or because if Rosh Hashanah falls on Monday, Tisha B'Av was on Shabbos – and then got pushed off to Sunday.</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a:t>
                      </a:r>
                      <a:r>
                        <a:rPr lang="he-IL" sz="1800" dirty="0" smtClean="0">
                          <a:solidFill>
                            <a:schemeClr val="tx1"/>
                          </a:solidFill>
                        </a:rPr>
                        <a:t>ז</a:t>
                      </a:r>
                      <a:r>
                        <a:rPr lang="en-US" sz="1800" dirty="0" smtClean="0">
                          <a:solidFill>
                            <a:schemeClr val="tx1"/>
                          </a:solidFill>
                        </a:rPr>
                        <a:t>“__</a:t>
                      </a:r>
                      <a:r>
                        <a:rPr lang="en-US" sz="1800" baseline="0" dirty="0" smtClean="0">
                          <a:solidFill>
                            <a:schemeClr val="tx1"/>
                          </a:solidFill>
                        </a:rPr>
                        <a:t> calendars. [And look back at 4(c).]</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737891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3</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Find 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Rosh Hashanah.</a:t>
            </a:r>
          </a:p>
          <a:p>
            <a:pPr>
              <a:spcBef>
                <a:spcPts val="600"/>
              </a:spcBef>
            </a:pPr>
            <a:r>
              <a:rPr lang="en-US" dirty="0" smtClean="0">
                <a:solidFill>
                  <a:schemeClr val="tx1"/>
                </a:solidFill>
              </a:rPr>
              <a:t>We 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a:solidFill>
                  <a:schemeClr val="tx1"/>
                </a:solidFill>
              </a:rPr>
              <a:t>this</a:t>
            </a:r>
            <a:r>
              <a:rPr lang="en-US" dirty="0">
                <a:solidFill>
                  <a:schemeClr val="tx1"/>
                </a:solidFill>
              </a:rPr>
              <a:t> Rosh Hashanah, </a:t>
            </a:r>
            <a:r>
              <a:rPr lang="en-US" dirty="0" smtClean="0">
                <a:solidFill>
                  <a:schemeClr val="tx1"/>
                </a:solidFill>
              </a:rPr>
              <a:t>we need only add twelve more months worth of time (for a regular year), or thirteen (for a leap year), 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Arranging the </a:t>
            </a:r>
            <a:r>
              <a:rPr lang="en-US" dirty="0" err="1"/>
              <a:t>sidros</a:t>
            </a:r>
            <a:r>
              <a:rPr lang="en-US" dirty="0"/>
              <a:t> – </a:t>
            </a:r>
            <a:r>
              <a:rPr lang="en-US" dirty="0" err="1" smtClean="0"/>
              <a:t>Nitzavim-Vayeilech</a:t>
            </a:r>
            <a:r>
              <a:rPr lang="en-US" dirty="0" smtClean="0"/>
              <a:t>,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26125536"/>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indent="0">
                        <a:spcBef>
                          <a:spcPts val="500"/>
                        </a:spcBef>
                        <a:buFont typeface="Arial" panose="020B0604020202020204" pitchFamily="34" charset="0"/>
                        <a:buNone/>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 If Rosh Hashanah falls on Monday or Tuesday,</a:t>
                      </a:r>
                      <a:r>
                        <a:rPr lang="en-US" sz="1800" baseline="0" dirty="0" smtClean="0">
                          <a:solidFill>
                            <a:schemeClr val="tx1"/>
                          </a:solidFill>
                        </a:rPr>
                        <a:t> t</a:t>
                      </a:r>
                      <a:r>
                        <a:rPr lang="en-US" sz="1800" dirty="0" smtClean="0">
                          <a:solidFill>
                            <a:schemeClr val="tx1"/>
                          </a:solidFill>
                        </a:rPr>
                        <a:t>here will be </a:t>
                      </a:r>
                      <a:r>
                        <a:rPr lang="en-US" sz="1800" i="1" dirty="0" smtClean="0">
                          <a:solidFill>
                            <a:schemeClr val="tx1"/>
                          </a:solidFill>
                        </a:rPr>
                        <a:t>another</a:t>
                      </a:r>
                      <a:r>
                        <a:rPr lang="en-US" sz="1800" dirty="0" smtClean="0">
                          <a:solidFill>
                            <a:schemeClr val="tx1"/>
                          </a:solidFill>
                        </a:rPr>
                        <a:t> Shabbos between Yom Kippur and </a:t>
                      </a:r>
                      <a:r>
                        <a:rPr lang="en-US" sz="1800" dirty="0" err="1" smtClean="0">
                          <a:solidFill>
                            <a:schemeClr val="tx1"/>
                          </a:solidFill>
                        </a:rPr>
                        <a:t>Sukkos</a:t>
                      </a:r>
                      <a:r>
                        <a:rPr lang="en-US" sz="1800" baseline="0" dirty="0" smtClean="0">
                          <a:solidFill>
                            <a:schemeClr val="tx1"/>
                          </a:solidFill>
                        </a:rPr>
                        <a:t>.</a:t>
                      </a:r>
                      <a:endParaRPr lang="en-US" sz="1800" dirty="0" smtClean="0">
                        <a:solidFill>
                          <a:schemeClr val="tx1"/>
                        </a:solidFill>
                      </a:endParaRPr>
                    </a:p>
                    <a:p>
                      <a:pPr marL="285750" indent="-285750">
                        <a:spcBef>
                          <a:spcPts val="500"/>
                        </a:spcBef>
                        <a:buFont typeface="Arial" panose="020B0604020202020204" pitchFamily="34" charset="0"/>
                        <a:buChar char="•"/>
                      </a:pP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a:t>
                      </a:r>
                      <a:r>
                        <a:rPr lang="en-US" sz="1800" i="1" baseline="0" dirty="0" smtClean="0">
                          <a:solidFill>
                            <a:schemeClr val="tx1"/>
                          </a:solidFill>
                        </a:rPr>
                        <a:t>end</a:t>
                      </a:r>
                      <a:r>
                        <a:rPr lang="en-US" sz="1800" baseline="0" dirty="0" smtClean="0">
                          <a:solidFill>
                            <a:schemeClr val="tx1"/>
                          </a:solidFill>
                        </a:rPr>
                        <a:t> of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golus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564970602"/>
              </p:ext>
            </p:extLst>
          </p:nvPr>
        </p:nvGraphicFramePr>
        <p:xfrm>
          <a:off x="555812" y="1017725"/>
          <a:ext cx="8086164" cy="384556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2nd 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Rosh Hashanah</a:t>
                      </a:r>
                      <a:r>
                        <a:rPr lang="en-US" sz="1800" baseline="0" dirty="0" smtClean="0">
                          <a:solidFill>
                            <a:schemeClr val="tx1"/>
                          </a:solidFill>
                        </a:rPr>
                        <a:t> </a:t>
                      </a:r>
                      <a:r>
                        <a:rPr lang="en-US" sz="1800" dirty="0" smtClean="0">
                          <a:solidFill>
                            <a:schemeClr val="tx1"/>
                          </a:solidFill>
                        </a:rPr>
                        <a:t>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start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start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until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rejoin first chance they get. Except</a:t>
                      </a:r>
                      <a:r>
                        <a:rPr lang="en-US" sz="1800" baseline="0" dirty="0" smtClean="0">
                          <a:solidFill>
                            <a:schemeClr val="tx1"/>
                          </a:solidFill>
                        </a:rPr>
                        <a:t>, we don’t double </a:t>
                      </a:r>
                      <a:r>
                        <a:rPr lang="en-US" sz="1800" baseline="0" dirty="0" err="1" smtClean="0">
                          <a:solidFill>
                            <a:schemeClr val="tx1"/>
                          </a:solidFill>
                        </a:rPr>
                        <a:t>Chukas-Balak</a:t>
                      </a:r>
                      <a:r>
                        <a:rPr lang="en-US" sz="1800" baseline="0" dirty="0" smtClean="0">
                          <a:solidFill>
                            <a:schemeClr val="tx1"/>
                          </a:solidFill>
                        </a:rPr>
                        <a:t> instead of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240789210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and References</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p:txBody>
      </p:sp>
    </p:spTree>
    <p:extLst>
      <p:ext uri="{BB962C8B-B14F-4D97-AF65-F5344CB8AC3E}">
        <p14:creationId xmlns:p14="http://schemas.microsoft.com/office/powerpoint/2010/main" val="1060102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4</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Find 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a:t>
            </a:r>
          </a:p>
          <a:p>
            <a:pPr>
              <a:spcBef>
                <a:spcPts val="600"/>
              </a:spcBef>
            </a:pPr>
            <a:r>
              <a:rPr lang="en-US" dirty="0" smtClean="0">
                <a:solidFill>
                  <a:schemeClr val="tx1"/>
                </a:solidFill>
              </a:rPr>
              <a:t>However, there are four rules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a:t>
            </a:r>
            <a:r>
              <a:rPr lang="en-US" smtClean="0">
                <a:solidFill>
                  <a:schemeClr val="tx1"/>
                </a:solidFill>
              </a:rPr>
              <a:t>the calendar now, </a:t>
            </a:r>
            <a:r>
              <a:rPr lang="en-US" dirty="0" smtClean="0">
                <a:solidFill>
                  <a:schemeClr val="tx1"/>
                </a:solidFill>
              </a:rPr>
              <a:t>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part </a:t>
            </a:r>
            <a:r>
              <a:rPr lang="en-US" dirty="0" smtClean="0"/>
              <a:t>5</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a:solidFill>
                  <a:schemeClr val="tx1"/>
                </a:solidFill>
              </a:rPr>
              <a:t>Find 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days are Rosh Hashanah at the beginning and end, we can figure out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6970</TotalTime>
  <Words>5430</Words>
  <Application>Microsoft Office PowerPoint</Application>
  <PresentationFormat>On-screen Show (16:9)</PresentationFormat>
  <Paragraphs>457</Paragraphs>
  <Slides>73</Slides>
  <Notes>23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73</vt:i4>
      </vt:variant>
    </vt:vector>
  </HeadingPairs>
  <TitlesOfParts>
    <vt:vector size="76" baseType="lpstr">
      <vt:lpstr>Arial</vt:lpstr>
      <vt:lpstr>Courier New</vt:lpstr>
      <vt:lpstr>Simple Light</vt:lpstr>
      <vt:lpstr>This year’s calendar</vt:lpstr>
      <vt:lpstr>Contents</vt:lpstr>
      <vt:lpstr>Contents</vt:lpstr>
      <vt:lpstr>Introduction and overview</vt:lpstr>
      <vt:lpstr>Overview, part 1</vt:lpstr>
      <vt:lpstr>Overview, part 2</vt:lpstr>
      <vt:lpstr>Overview, part 3</vt:lpstr>
      <vt:lpstr>Overview, part 4</vt:lpstr>
      <vt:lpstr>Overview, part 5</vt:lpstr>
      <vt:lpstr>Overview, part 6</vt:lpstr>
      <vt:lpstr>Contents</vt:lpstr>
      <vt:lpstr>B) Days and months</vt:lpstr>
      <vt:lpstr>B) Days and months</vt:lpstr>
      <vt:lpstr>1) Introduction – how to calculate</vt:lpstr>
      <vt:lpstr>How to calculate - example</vt:lpstr>
      <vt:lpstr>How to calculate - standard shifts</vt:lpstr>
      <vt:lpstr>Calculator</vt:lpstr>
      <vt:lpstr>2) Peshuta or m’uberes?</vt:lpstr>
      <vt:lpstr>B) Days and months</vt:lpstr>
      <vt:lpstr>3) Find the molad for this year’s Tishrei</vt:lpstr>
      <vt:lpstr>3) Find the molad for this year’s Tishrei, cont.</vt:lpstr>
      <vt:lpstr>3) Find the molad for this year’s Tishrei, cont.</vt:lpstr>
      <vt:lpstr>3) Repeat: Find the molad for next year’s Tishrei</vt:lpstr>
      <vt:lpstr>B) Days and months</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4c) The four dechiyos – ג"ט ר"ד</vt:lpstr>
      <vt:lpstr>4d) The four dechiyos - בט"ו תקפ"ט</vt:lpstr>
      <vt:lpstr>4) The four dechiyos, cont.</vt:lpstr>
      <vt:lpstr>B) Days and months</vt:lpstr>
      <vt:lpstr>5) Establish the months</vt:lpstr>
      <vt:lpstr>5) Establish the months, cont.</vt:lpstr>
      <vt:lpstr>5) Establish the months, cont.</vt:lpstr>
      <vt:lpstr>5) Establish the months, cont.</vt:lpstr>
      <vt:lpstr>Contents</vt:lpstr>
      <vt:lpstr>C) Yomim Tovim and Sidros</vt:lpstr>
      <vt:lpstr>C) Yomim Tovim and Sidros</vt:lpstr>
      <vt:lpstr>Pick a calendar – the Keviyus page</vt:lpstr>
      <vt:lpstr>The Keviyus page, cont.</vt:lpstr>
      <vt:lpstr>The Keviyus page, cont.</vt:lpstr>
      <vt:lpstr>C) Yomim Tovim and Sidros</vt:lpstr>
      <vt:lpstr>Pick a calendar, cont. – find the calendar for the year</vt:lpstr>
      <vt:lpstr>Pick a calendar, cont.</vt:lpstr>
      <vt:lpstr>C) Yomim Tovim and Sidros</vt:lpstr>
      <vt:lpstr>Yomim Tovim</vt:lpstr>
      <vt:lpstr>C) Yomim Tovim and Sidros</vt:lpstr>
      <vt:lpstr>Sidros - introduction</vt:lpstr>
      <vt:lpstr>3a) Yomim Tovim</vt:lpstr>
      <vt:lpstr>3b) Counting parshiyos </vt:lpstr>
      <vt:lpstr>3b) Counting parshiyos, cont. </vt:lpstr>
      <vt:lpstr>3b) Counting parshiyos, cont. </vt:lpstr>
      <vt:lpstr>3c) Eretz Yisroel and golus</vt:lpstr>
      <vt:lpstr>Sidros, cont.</vt:lpstr>
      <vt:lpstr>C) Yomim Tovim and Sidros</vt:lpstr>
      <vt:lpstr>Sidros – Arranging the sidros</vt:lpstr>
      <vt:lpstr>1) Arranging the sidros – beginning the year</vt:lpstr>
      <vt:lpstr>2a) Arranging the sidros – Pesach - פשוטה</vt:lpstr>
      <vt:lpstr>2b) Arranging the sidros – Pesach - מעוברת</vt:lpstr>
      <vt:lpstr>3) Arranging the sidros – Shavuos</vt:lpstr>
      <vt:lpstr>4a) Arranging the sidros – Tisha B’Av</vt:lpstr>
      <vt:lpstr>4b) Arranging the sidros – Tisha B’Av, cont.</vt:lpstr>
      <vt:lpstr>4c) Arranging the sidros – Tisha B’Av, cont.</vt:lpstr>
      <vt:lpstr>4d) Arranging the sidros – Tisha B’Av, cont.</vt:lpstr>
      <vt:lpstr>5) Arranging the sidros – Nitzavim-Vayeilech</vt:lpstr>
      <vt:lpstr>5) Arranging the sidros – Nitzavim-Vayeilech, cont.</vt:lpstr>
      <vt:lpstr>6) Eretz Yisroel and golus</vt:lpstr>
      <vt:lpstr>Conclusion</vt:lpstr>
      <vt:lpstr>Acknowledgements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782</cp:revision>
  <dcterms:modified xsi:type="dcterms:W3CDTF">2018-11-28T17:15:05Z</dcterms:modified>
</cp:coreProperties>
</file>